
<file path=[Content_Types].xml><?xml version="1.0" encoding="utf-8"?>
<Types xmlns="http://schemas.openxmlformats.org/package/2006/content-types">
  <Default Extension="jpeg" ContentType="image/jpeg"/>
  <Default Extension="xlsx" ContentType="application/vnd.openxmlformats-officedocument.spreadsheetml.sheet"/>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3"/>
    <p:sldId id="312" r:id="rId4"/>
    <p:sldId id="282" r:id="rId5"/>
    <p:sldId id="283" r:id="rId7"/>
    <p:sldId id="297" r:id="rId8"/>
    <p:sldId id="291" r:id="rId9"/>
    <p:sldId id="277" r:id="rId10"/>
    <p:sldId id="285" r:id="rId11"/>
    <p:sldId id="287" r:id="rId12"/>
    <p:sldId id="289" r:id="rId13"/>
    <p:sldId id="290" r:id="rId14"/>
    <p:sldId id="298" r:id="rId15"/>
    <p:sldId id="279" r:id="rId16"/>
    <p:sldId id="278" r:id="rId17"/>
    <p:sldId id="299" r:id="rId18"/>
    <p:sldId id="261" r:id="rId19"/>
    <p:sldId id="262" r:id="rId20"/>
    <p:sldId id="304" r:id="rId21"/>
    <p:sldId id="263" r:id="rId22"/>
    <p:sldId id="308" r:id="rId23"/>
    <p:sldId id="307" r:id="rId24"/>
    <p:sldId id="265" r:id="rId25"/>
    <p:sldId id="309" r:id="rId26"/>
    <p:sldId id="272" r:id="rId2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818" autoAdjust="0"/>
    <p:restoredTop sz="94711" autoAdjust="0"/>
  </p:normalViewPr>
  <p:slideViewPr>
    <p:cSldViewPr snapToObjects="1">
      <p:cViewPr>
        <p:scale>
          <a:sx n="60" d="100"/>
          <a:sy n="60" d="100"/>
        </p:scale>
        <p:origin x="-1482" y="-228"/>
      </p:cViewPr>
      <p:guideLst>
        <p:guide orient="horz" pos="2160"/>
        <p:guide pos="2880"/>
      </p:guideLst>
    </p:cSldViewPr>
  </p:slideViewPr>
  <p:outlineViewPr>
    <p:cViewPr>
      <p:scale>
        <a:sx n="33" d="100"/>
        <a:sy n="33" d="100"/>
      </p:scale>
      <p:origin x="0" y="894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2" Type="http://schemas.openxmlformats.org/officeDocument/2006/relationships/themeOverride" Target="../theme/themeOverride1.xml"/><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2" Type="http://schemas.openxmlformats.org/officeDocument/2006/relationships/themeOverride" Target="../theme/themeOverride2.xml"/><Relationship Id="rId1" Type="http://schemas.openxmlformats.org/officeDocument/2006/relationships/package" Target="../embeddings/Workbook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0" vertOverflow="ellipsis" vert="horz" wrap="square" anchor="ctr" anchorCtr="1"/>
          <a:lstStyle/>
          <a:p>
            <a:pPr>
              <a:defRPr lang="de-DE" sz="2160" b="1" i="0" u="none" strike="noStrike" kern="1200" baseline="0">
                <a:solidFill>
                  <a:schemeClr val="tx1"/>
                </a:solidFill>
                <a:latin typeface="+mn-lt"/>
                <a:ea typeface="+mn-ea"/>
                <a:cs typeface="+mn-cs"/>
              </a:defRPr>
            </a:pPr>
            <a:r>
              <a:rPr lang="en-US" dirty="0" err="1" smtClean="0"/>
              <a:t>Tahun</a:t>
            </a:r>
            <a:r>
              <a:rPr lang="en-US" dirty="0" smtClean="0"/>
              <a:t> </a:t>
            </a:r>
            <a:r>
              <a:rPr lang="en-US" dirty="0"/>
              <a:t>2025</a:t>
            </a:r>
            <a:endParaRPr lang="en-US" dirty="0"/>
          </a:p>
        </c:rich>
      </c:tx>
      <c:layout>
        <c:manualLayout>
          <c:xMode val="edge"/>
          <c:yMode val="edge"/>
          <c:x val="0.204717208182912"/>
          <c:y val="0.0188679245283019"/>
        </c:manualLayout>
      </c:layout>
      <c:overlay val="0"/>
    </c:title>
    <c:autoTitleDeleted val="0"/>
    <c:plotArea>
      <c:layout>
        <c:manualLayout>
          <c:layoutTarget val="inner"/>
          <c:xMode val="edge"/>
          <c:yMode val="edge"/>
          <c:x val="0.0795060695538059"/>
          <c:y val="0.113109498031496"/>
          <c:w val="0.568343667979003"/>
          <c:h val="0.852515501968504"/>
        </c:manualLayout>
      </c:layout>
      <c:pieChart>
        <c:varyColors val="1"/>
        <c:ser>
          <c:idx val="0"/>
          <c:order val="0"/>
          <c:tx>
            <c:strRef>
              <c:f>Sheet1!$B$1</c:f>
              <c:strCache>
                <c:ptCount val="1"/>
                <c:pt idx="0">
                  <c:v>tahun 2025</c:v>
                </c:pt>
              </c:strCache>
            </c:strRef>
          </c:tx>
          <c:explosion val="25"/>
          <c:dPt>
            <c:idx val="0"/>
            <c:bubble3D val="0"/>
            <c:spPr>
              <a:solidFill>
                <a:srgbClr val="00B050"/>
              </a:solidFill>
            </c:spPr>
          </c:dPt>
          <c:dPt>
            <c:idx val="1"/>
            <c:bubble3D val="0"/>
          </c:dPt>
          <c:dPt>
            <c:idx val="2"/>
            <c:bubble3D val="0"/>
            <c:spPr>
              <a:solidFill>
                <a:schemeClr val="tx1">
                  <a:lumMod val="75000"/>
                  <a:lumOff val="25000"/>
                </a:schemeClr>
              </a:solidFill>
            </c:spPr>
          </c:dPt>
          <c:dPt>
            <c:idx val="3"/>
            <c:bubble3D val="0"/>
          </c:dPt>
          <c:dLbls>
            <c:spPr>
              <a:noFill/>
              <a:ln>
                <a:noFill/>
              </a:ln>
              <a:effectLst/>
            </c:spPr>
            <c:txPr>
              <a:bodyPr rot="0" spcFirstLastPara="0" vertOverflow="ellipsis" vert="horz" wrap="square" lIns="38100" tIns="19050" rIns="38100" bIns="19050" anchor="ctr" anchorCtr="1"/>
              <a:lstStyle/>
              <a:p>
                <a:pPr>
                  <a:defRPr lang="de-DE" sz="1800" b="0" i="0" u="none" strike="noStrike" kern="1200" baseline="0">
                    <a:solidFill>
                      <a:schemeClr val="tx1"/>
                    </a:solidFill>
                    <a:latin typeface="+mn-lt"/>
                    <a:ea typeface="+mn-ea"/>
                    <a:cs typeface="+mn-cs"/>
                  </a:defRPr>
                </a:pPr>
              </a:p>
            </c:txPr>
            <c:dLblPos val="bestFit"/>
            <c:showLegendKey val="0"/>
            <c:showVal val="1"/>
            <c:showCatName val="0"/>
            <c:showSerName val="0"/>
            <c:showPercent val="0"/>
            <c:showBubbleSize val="0"/>
            <c:showLeaderLines val="1"/>
            <c:extLst>
              <c:ext xmlns:c15="http://schemas.microsoft.com/office/drawing/2012/chart" uri="{CE6537A1-D6FC-4f65-9D91-7224C49458BB}">
                <c15:layout/>
                <c15:showLeaderLines val="1"/>
                <c15:leaderLines/>
              </c:ext>
            </c:extLst>
          </c:dLbls>
          <c:cat>
            <c:strRef>
              <c:f>Sheet1!$A$2:$A$5</c:f>
              <c:strCache>
                <c:ptCount val="4"/>
                <c:pt idx="0">
                  <c:v>Energi terbarukan</c:v>
                </c:pt>
                <c:pt idx="1">
                  <c:v>Minyak Bumi</c:v>
                </c:pt>
                <c:pt idx="2">
                  <c:v>Batu Bara</c:v>
                </c:pt>
                <c:pt idx="3">
                  <c:v>Gas Bumi</c:v>
                </c:pt>
              </c:strCache>
            </c:strRef>
          </c:cat>
          <c:val>
            <c:numRef>
              <c:f>Sheet1!$B$2:$B$5</c:f>
              <c:numCache>
                <c:formatCode>0%</c:formatCode>
                <c:ptCount val="4"/>
                <c:pt idx="0">
                  <c:v>0.23</c:v>
                </c:pt>
                <c:pt idx="1">
                  <c:v>0.25</c:v>
                </c:pt>
                <c:pt idx="2">
                  <c:v>0.3</c:v>
                </c:pt>
                <c:pt idx="3">
                  <c:v>0.22</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65446194225722"/>
          <c:y val="0.235640073292725"/>
          <c:w val="0.334553805774279"/>
          <c:h val="0.764359926707275"/>
        </c:manualLayout>
      </c:layout>
      <c:overlay val="0"/>
      <c:txPr>
        <a:bodyPr rot="0" spcFirstLastPara="0" vertOverflow="ellipsis" vert="horz" wrap="square" anchor="ctr" anchorCtr="1"/>
        <a:lstStyle/>
        <a:p>
          <a:pPr>
            <a:defRPr lang="de-DE" sz="1800" b="0" i="0" u="none" strike="noStrike" kern="1200" baseline="0">
              <a:solidFill>
                <a:schemeClr val="tx1"/>
              </a:solidFill>
              <a:latin typeface="+mn-lt"/>
              <a:ea typeface="+mn-ea"/>
              <a:cs typeface="+mn-cs"/>
            </a:defRPr>
          </a:pPr>
        </a:p>
      </c:txPr>
    </c:legend>
    <c:plotVisOnly val="1"/>
    <c:dispBlanksAs val="zero"/>
    <c:showDLblsOverMax val="0"/>
  </c:chart>
  <c:txPr>
    <a:bodyPr/>
    <a:lstStyle/>
    <a:p>
      <a:pPr>
        <a:defRPr lang="en-US" sz="1800"/>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overlay val="0"/>
      <c:txPr>
        <a:bodyPr rot="0" spcFirstLastPara="0" vertOverflow="ellipsis" vert="horz" wrap="square" anchor="ctr" anchorCtr="1"/>
        <a:lstStyle/>
        <a:p>
          <a:pPr>
            <a:defRPr lang="de-DE" sz="2160" b="1" i="0" u="none" strike="noStrike" kern="1200" baseline="0">
              <a:solidFill>
                <a:schemeClr val="tx1"/>
              </a:solidFill>
              <a:latin typeface="+mn-lt"/>
              <a:ea typeface="+mn-ea"/>
              <a:cs typeface="+mn-cs"/>
            </a:defRPr>
          </a:pPr>
        </a:p>
      </c:txPr>
    </c:title>
    <c:autoTitleDeleted val="0"/>
    <c:plotArea>
      <c:layout>
        <c:manualLayout>
          <c:layoutTarget val="inner"/>
          <c:xMode val="edge"/>
          <c:yMode val="edge"/>
          <c:x val="0.179750874890639"/>
          <c:y val="0.173216649549241"/>
          <c:w val="0.629387357830271"/>
          <c:h val="0.820940031952528"/>
        </c:manualLayout>
      </c:layout>
      <c:pieChart>
        <c:varyColors val="1"/>
        <c:ser>
          <c:idx val="0"/>
          <c:order val="0"/>
          <c:tx>
            <c:strRef>
              <c:f>Sheet1!$B$1</c:f>
              <c:strCache>
                <c:ptCount val="1"/>
                <c:pt idx="0">
                  <c:v>Tahun 2050</c:v>
                </c:pt>
              </c:strCache>
            </c:strRef>
          </c:tx>
          <c:explosion val="0"/>
          <c:dPt>
            <c:idx val="0"/>
            <c:bubble3D val="0"/>
            <c:spPr>
              <a:solidFill>
                <a:srgbClr val="00B050"/>
              </a:solidFill>
            </c:spPr>
          </c:dPt>
          <c:dPt>
            <c:idx val="1"/>
            <c:bubble3D val="0"/>
          </c:dPt>
          <c:dPt>
            <c:idx val="2"/>
            <c:bubble3D val="0"/>
            <c:spPr>
              <a:solidFill>
                <a:schemeClr val="tx1">
                  <a:lumMod val="75000"/>
                  <a:lumOff val="25000"/>
                </a:schemeClr>
              </a:solidFill>
            </c:spPr>
          </c:dPt>
          <c:dPt>
            <c:idx val="3"/>
            <c:bubble3D val="0"/>
          </c:dPt>
          <c:dLbls>
            <c:spPr>
              <a:noFill/>
              <a:ln>
                <a:noFill/>
              </a:ln>
              <a:effectLst/>
            </c:spPr>
            <c:txPr>
              <a:bodyPr rot="0" spcFirstLastPara="0" vertOverflow="ellipsis" vert="horz" wrap="square" lIns="38100" tIns="19050" rIns="38100" bIns="19050" anchor="ctr" anchorCtr="1"/>
              <a:lstStyle/>
              <a:p>
                <a:pPr>
                  <a:defRPr lang="de-DE" sz="1800" b="0" i="0" u="none" strike="noStrike" kern="1200" baseline="0">
                    <a:solidFill>
                      <a:schemeClr val="tx1"/>
                    </a:solidFill>
                    <a:latin typeface="+mn-lt"/>
                    <a:ea typeface="+mn-ea"/>
                    <a:cs typeface="+mn-cs"/>
                  </a:defRPr>
                </a:pPr>
              </a:p>
            </c:txPr>
            <c:dLblPos val="bestFit"/>
            <c:showLegendKey val="0"/>
            <c:showVal val="1"/>
            <c:showCatName val="0"/>
            <c:showSerName val="0"/>
            <c:showPercent val="0"/>
            <c:showBubbleSize val="0"/>
            <c:showLeaderLines val="1"/>
            <c:extLst>
              <c:ext xmlns:c15="http://schemas.microsoft.com/office/drawing/2012/chart" uri="{CE6537A1-D6FC-4f65-9D91-7224C49458BB}">
                <c15:layout/>
                <c15:showLeaderLines val="1"/>
                <c15:leaderLines/>
              </c:ext>
            </c:extLst>
          </c:dLbls>
          <c:cat>
            <c:strRef>
              <c:f>Sheet1!$A$2:$A$5</c:f>
              <c:strCache>
                <c:ptCount val="4"/>
                <c:pt idx="0">
                  <c:v>Energi Terbarukan</c:v>
                </c:pt>
                <c:pt idx="1">
                  <c:v>Minyak Bumi</c:v>
                </c:pt>
                <c:pt idx="2">
                  <c:v>Batu Bara</c:v>
                </c:pt>
                <c:pt idx="3">
                  <c:v>Gas Bumi</c:v>
                </c:pt>
              </c:strCache>
            </c:strRef>
          </c:cat>
          <c:val>
            <c:numRef>
              <c:f>Sheet1!$B$2:$B$5</c:f>
              <c:numCache>
                <c:formatCode>0%</c:formatCode>
                <c:ptCount val="4"/>
                <c:pt idx="0">
                  <c:v>0.31</c:v>
                </c:pt>
                <c:pt idx="1">
                  <c:v>0.2</c:v>
                </c:pt>
                <c:pt idx="2">
                  <c:v>0.25</c:v>
                </c:pt>
                <c:pt idx="3">
                  <c:v>0.24</c:v>
                </c:pt>
              </c:numCache>
            </c:numRef>
          </c:val>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lang="en-US" sz="1800"/>
      </a:pP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43F1C23F-B199-4694-89D3-3738CD2BE48C}"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id-ID"/>
        </a:p>
      </dgm:t>
    </dgm:pt>
    <dgm:pt modelId="{8747FDDE-CDCA-4B9E-A84B-9A2765C6D841}">
      <dgm:prSet phldrT="[Text]"/>
      <dgm:spPr/>
      <dgm:t>
        <a:bodyPr/>
        <a:lstStyle/>
        <a:p>
          <a:r>
            <a:rPr lang="id-ID" dirty="0" smtClean="0"/>
            <a:t>Sumber Daya Energi Tak Terbarukan (</a:t>
          </a:r>
          <a:r>
            <a:rPr lang="id-ID" i="1" dirty="0" smtClean="0"/>
            <a:t>Non Renewable Energy</a:t>
          </a:r>
          <a:r>
            <a:rPr lang="id-ID" dirty="0" smtClean="0"/>
            <a:t>)</a:t>
          </a:r>
          <a:endParaRPr lang="id-ID" dirty="0"/>
        </a:p>
      </dgm:t>
    </dgm:pt>
    <dgm:pt modelId="{7BCBEFC6-D42A-4D89-B163-F0A1749B136F}" cxnId="{4D0A6BFC-8D7E-4B77-8652-E406CF8474C8}" type="parTrans">
      <dgm:prSet/>
      <dgm:spPr/>
      <dgm:t>
        <a:bodyPr/>
        <a:lstStyle/>
        <a:p>
          <a:endParaRPr lang="id-ID"/>
        </a:p>
      </dgm:t>
    </dgm:pt>
    <dgm:pt modelId="{8817EB6E-994F-4D0A-ACFF-EE889AE611C4}" cxnId="{4D0A6BFC-8D7E-4B77-8652-E406CF8474C8}" type="sibTrans">
      <dgm:prSet/>
      <dgm:spPr/>
      <dgm:t>
        <a:bodyPr/>
        <a:lstStyle/>
        <a:p>
          <a:endParaRPr lang="id-ID"/>
        </a:p>
      </dgm:t>
    </dgm:pt>
    <dgm:pt modelId="{596DCBE9-6B15-44BE-977D-73443AB23F92}">
      <dgm:prSet phldrT="[Text]" phldr="0" custT="1"/>
      <dgm:spPr>
        <a:solidFill>
          <a:srgbClr val="FFC000">
            <a:alpha val="90000"/>
          </a:srgbClr>
        </a:solidFill>
      </dgm:spPr>
      <dgm:t>
        <a:bodyPr vert="horz" wrap="square"/>
        <a:p>
          <a:pPr>
            <a:lnSpc>
              <a:spcPct val="100000"/>
            </a:lnSpc>
            <a:spcBef>
              <a:spcPct val="0"/>
            </a:spcBef>
            <a:spcAft>
              <a:spcPct val="15000"/>
            </a:spcAft>
          </a:pPr>
          <a:r>
            <a:rPr lang="en-US" altLang="id-ID" sz="1600" dirty="0" smtClean="0">
              <a:latin typeface="Arial Rounded MT Bold" panose="020F0704030504030204" pitchFamily="34" charset="0"/>
            </a:rPr>
            <a:t>	</a:t>
          </a:r>
          <a:r>
            <a:rPr lang="id-ID" sz="1600" dirty="0" smtClean="0">
              <a:latin typeface="Arial Rounded MT Bold" panose="020F0704030504030204" pitchFamily="34" charset="0"/>
            </a:rPr>
            <a:t>Minyak</a:t>
          </a:r>
          <a:r>
            <a:rPr lang="id-ID" sz="1600" dirty="0">
              <a:latin typeface="Arial Rounded MT Bold" panose="020F0704030504030204" pitchFamily="34" charset="0"/>
            </a:rPr>
            <a:t/>
          </a:r>
          <a:endParaRPr lang="id-ID" sz="1600" dirty="0">
            <a:latin typeface="Arial Rounded MT Bold" panose="020F0704030504030204" pitchFamily="34" charset="0"/>
          </a:endParaRPr>
        </a:p>
      </dgm:t>
    </dgm:pt>
    <dgm:pt modelId="{BFDF151D-B435-461B-BA69-7BE4AFE1CA10}" cxnId="{41AAD751-31C4-4A0D-AB0A-9116F8E0FFBB}" type="parTrans">
      <dgm:prSet/>
      <dgm:spPr/>
      <dgm:t>
        <a:bodyPr/>
        <a:lstStyle/>
        <a:p>
          <a:endParaRPr lang="id-ID"/>
        </a:p>
      </dgm:t>
    </dgm:pt>
    <dgm:pt modelId="{6CD7625B-AA9E-437F-AE99-11A07F47670F}" cxnId="{41AAD751-31C4-4A0D-AB0A-9116F8E0FFBB}" type="sibTrans">
      <dgm:prSet/>
      <dgm:spPr/>
      <dgm:t>
        <a:bodyPr/>
        <a:lstStyle/>
        <a:p>
          <a:endParaRPr lang="id-ID"/>
        </a:p>
      </dgm:t>
    </dgm:pt>
    <dgm:pt modelId="{6DDDEC04-3C9E-42D1-B472-E58D465D2839}">
      <dgm:prSet phldr="0" custT="1"/>
      <dgm:spPr/>
      <dgm:t>
        <a:bodyPr vert="horz" wrap="square"/>
        <a:p>
          <a:pPr>
            <a:lnSpc>
              <a:spcPct val="100000"/>
            </a:lnSpc>
            <a:spcBef>
              <a:spcPct val="0"/>
            </a:spcBef>
            <a:spcAft>
              <a:spcPct val="15000"/>
            </a:spcAft>
          </a:pPr>
          <a:r>
            <a:rPr lang="en-US" altLang="id-ID" sz="1600" dirty="0" smtClean="0">
              <a:latin typeface="Arial Rounded MT Bold" panose="020F0704030504030204" pitchFamily="34" charset="0"/>
            </a:rPr>
            <a:t>	</a:t>
          </a:r>
          <a:r>
            <a:rPr lang="id-ID" sz="1600" dirty="0" smtClean="0">
              <a:latin typeface="Arial Rounded MT Bold" panose="020F0704030504030204" pitchFamily="34" charset="0"/>
            </a:rPr>
            <a:t>Gas</a:t>
          </a:r>
          <a:r>
            <a:rPr lang="id-ID" sz="1600" dirty="0">
              <a:latin typeface="Arial Rounded MT Bold" panose="020F0704030504030204" pitchFamily="34" charset="0"/>
            </a:rPr>
            <a:t/>
          </a:r>
          <a:endParaRPr lang="id-ID" sz="1600" dirty="0">
            <a:latin typeface="Arial Rounded MT Bold" panose="020F0704030504030204" pitchFamily="34" charset="0"/>
          </a:endParaRPr>
        </a:p>
      </dgm:t>
    </dgm:pt>
    <dgm:pt modelId="{D7BC785F-CE2B-4186-A087-823966228B50}" cxnId="{420B349E-A34D-4EEF-8696-EA48F4A73C21}" type="parTrans">
      <dgm:prSet/>
      <dgm:spPr/>
    </dgm:pt>
    <dgm:pt modelId="{6A4DD26F-3687-49DB-9A95-3B3C1ED3B041}" cxnId="{420B349E-A34D-4EEF-8696-EA48F4A73C21}" type="sibTrans">
      <dgm:prSet/>
      <dgm:spPr/>
    </dgm:pt>
    <dgm:pt modelId="{05719733-7697-4DF0-BAA2-AF582C2A2638}">
      <dgm:prSet phldr="0" custT="1"/>
      <dgm:spPr/>
      <dgm:t>
        <a:bodyPr vert="horz" wrap="square"/>
        <a:p>
          <a:pPr>
            <a:lnSpc>
              <a:spcPct val="100000"/>
            </a:lnSpc>
            <a:spcBef>
              <a:spcPct val="0"/>
            </a:spcBef>
            <a:spcAft>
              <a:spcPct val="15000"/>
            </a:spcAft>
          </a:pPr>
          <a:r>
            <a:rPr lang="en-US" altLang="id-ID" sz="1600" dirty="0" smtClean="0">
              <a:latin typeface="Arial Rounded MT Bold" panose="020F0704030504030204" pitchFamily="34" charset="0"/>
            </a:rPr>
            <a:t>	</a:t>
          </a:r>
          <a:r>
            <a:rPr lang="id-ID" sz="1600" dirty="0" smtClean="0">
              <a:latin typeface="Arial Rounded MT Bold" panose="020F0704030504030204" pitchFamily="34" charset="0"/>
            </a:rPr>
            <a:t>Batubara</a:t>
          </a:r>
          <a:r>
            <a:rPr lang="id-ID" sz="1600" dirty="0">
              <a:latin typeface="Arial Rounded MT Bold" panose="020F0704030504030204" pitchFamily="34" charset="0"/>
            </a:rPr>
            <a:t/>
          </a:r>
          <a:endParaRPr lang="id-ID" sz="1600" dirty="0">
            <a:latin typeface="Arial Rounded MT Bold" panose="020F0704030504030204" pitchFamily="34" charset="0"/>
          </a:endParaRPr>
        </a:p>
      </dgm:t>
    </dgm:pt>
    <dgm:pt modelId="{61DC3669-4A0F-476C-9C59-81922C35710F}" cxnId="{0CA5EBE3-34FD-422E-B67D-200AAD7A1E17}" type="parTrans">
      <dgm:prSet/>
      <dgm:spPr/>
    </dgm:pt>
    <dgm:pt modelId="{128A1032-ED1B-4E37-B2C8-796253613C3E}" cxnId="{0CA5EBE3-34FD-422E-B67D-200AAD7A1E17}" type="sibTrans">
      <dgm:prSet/>
      <dgm:spPr/>
    </dgm:pt>
    <dgm:pt modelId="{33650B52-1A26-43B1-B7D6-AE11EA7CEFE6}">
      <dgm:prSet phldr="0" custT="1"/>
      <dgm:spPr/>
      <dgm:t>
        <a:bodyPr vert="horz" wrap="square"/>
        <a:p>
          <a:pPr>
            <a:lnSpc>
              <a:spcPct val="100000"/>
            </a:lnSpc>
            <a:spcBef>
              <a:spcPct val="0"/>
            </a:spcBef>
            <a:spcAft>
              <a:spcPct val="15000"/>
            </a:spcAft>
          </a:pPr>
          <a:r>
            <a:rPr lang="en-US" sz="1600" dirty="0" smtClean="0">
              <a:latin typeface="Arial Rounded MT Bold" panose="020F0704030504030204" pitchFamily="34" charset="0"/>
            </a:rPr>
            <a:t>	</a:t>
          </a:r>
          <a:r>
            <a:rPr lang="en-US" sz="1600" dirty="0" smtClean="0">
              <a:latin typeface="Arial Rounded MT Bold" panose="020F0704030504030204" pitchFamily="34" charset="0"/>
            </a:rPr>
            <a:t>Shale gas</a:t>
          </a:r>
          <a:r>
            <a:rPr lang="id-ID" sz="1600" dirty="0">
              <a:latin typeface="Arial Rounded MT Bold" panose="020F0704030504030204" pitchFamily="34" charset="0"/>
            </a:rPr>
            <a:t/>
          </a:r>
          <a:endParaRPr lang="id-ID" sz="1600" dirty="0">
            <a:latin typeface="Arial Rounded MT Bold" panose="020F0704030504030204" pitchFamily="34" charset="0"/>
          </a:endParaRPr>
        </a:p>
      </dgm:t>
    </dgm:pt>
    <dgm:pt modelId="{DC379593-C4B2-47FC-9F5F-1CFD295D3115}" cxnId="{CCEC5CDC-E65B-4A7A-943B-6DA09847AC32}" type="parTrans">
      <dgm:prSet/>
      <dgm:spPr/>
    </dgm:pt>
    <dgm:pt modelId="{8AEDF9E3-7BE6-46DF-9EBD-FD3D902B1CB0}" cxnId="{CCEC5CDC-E65B-4A7A-943B-6DA09847AC32}" type="sibTrans">
      <dgm:prSet/>
      <dgm:spPr/>
    </dgm:pt>
    <dgm:pt modelId="{15368799-F8BC-44AE-A435-3FA1E7D8ADEB}">
      <dgm:prSet phldr="0" custT="1"/>
      <dgm:spPr/>
      <dgm:t>
        <a:bodyPr vert="horz" wrap="square"/>
        <a:p>
          <a:pPr>
            <a:lnSpc>
              <a:spcPct val="100000"/>
            </a:lnSpc>
            <a:spcBef>
              <a:spcPct val="0"/>
            </a:spcBef>
            <a:spcAft>
              <a:spcPct val="15000"/>
            </a:spcAft>
          </a:pPr>
          <a:r>
            <a:rPr lang="en-US" altLang="id-ID" sz="1600" dirty="0" smtClean="0">
              <a:latin typeface="Arial Rounded MT Bold" panose="020F0704030504030204" pitchFamily="34" charset="0"/>
            </a:rPr>
            <a:t>	</a:t>
          </a:r>
          <a:r>
            <a:rPr lang="id-ID" sz="1600" dirty="0" smtClean="0">
              <a:latin typeface="Arial Rounded MT Bold" panose="020F0704030504030204" pitchFamily="34" charset="0"/>
            </a:rPr>
            <a:t>Nuklir</a:t>
          </a:r>
          <a:r>
            <a:rPr lang="id-ID" sz="1600" dirty="0">
              <a:latin typeface="Arial Rounded MT Bold" panose="020F0704030504030204" pitchFamily="34" charset="0"/>
            </a:rPr>
            <a:t/>
          </a:r>
          <a:endParaRPr lang="id-ID" sz="1600" dirty="0">
            <a:latin typeface="Arial Rounded MT Bold" panose="020F0704030504030204" pitchFamily="34" charset="0"/>
          </a:endParaRPr>
        </a:p>
      </dgm:t>
    </dgm:pt>
    <dgm:pt modelId="{FA3BE6B7-EB5E-421F-9341-8B82C9CD11B1}" cxnId="{51449F8A-EA74-48FB-879A-10F4D00676CE}" type="parTrans">
      <dgm:prSet/>
      <dgm:spPr/>
    </dgm:pt>
    <dgm:pt modelId="{5E746032-8817-4334-89BE-DE60AEEB7584}" cxnId="{51449F8A-EA74-48FB-879A-10F4D00676CE}" type="sibTrans">
      <dgm:prSet/>
      <dgm:spPr/>
    </dgm:pt>
    <dgm:pt modelId="{1CBC562D-4B18-40CB-94FC-E836229EC6B4}">
      <dgm:prSet phldrT="[Text]"/>
      <dgm:spPr/>
      <dgm:t>
        <a:bodyPr/>
        <a:lstStyle/>
        <a:p>
          <a:r>
            <a:rPr lang="id-ID" dirty="0" smtClean="0"/>
            <a:t>Sumber Daya Energi Terbarukan (</a:t>
          </a:r>
          <a:r>
            <a:rPr lang="id-ID" i="1" dirty="0" smtClean="0"/>
            <a:t>Renewable Energy</a:t>
          </a:r>
          <a:r>
            <a:rPr lang="id-ID" dirty="0" smtClean="0"/>
            <a:t>)</a:t>
          </a:r>
          <a:endParaRPr lang="id-ID" dirty="0"/>
        </a:p>
      </dgm:t>
    </dgm:pt>
    <dgm:pt modelId="{0111A90D-994E-41A0-B68E-1DCAF6DAFAE7}" cxnId="{4DB3D195-CCF3-4548-B34E-3E2334B726F9}" type="parTrans">
      <dgm:prSet/>
      <dgm:spPr/>
      <dgm:t>
        <a:bodyPr/>
        <a:lstStyle/>
        <a:p>
          <a:endParaRPr lang="id-ID"/>
        </a:p>
      </dgm:t>
    </dgm:pt>
    <dgm:pt modelId="{1BCE074E-8496-40E2-A729-B6C7BE8EFE63}" cxnId="{4DB3D195-CCF3-4548-B34E-3E2334B726F9}" type="sibTrans">
      <dgm:prSet/>
      <dgm:spPr/>
      <dgm:t>
        <a:bodyPr/>
        <a:lstStyle/>
        <a:p>
          <a:endParaRPr lang="id-ID"/>
        </a:p>
      </dgm:t>
    </dgm:pt>
    <dgm:pt modelId="{EAAFB76A-161D-4ECA-A83F-8F16370C2938}">
      <dgm:prSet phldrT="[Text]" phldr="0" custT="1"/>
      <dgm:spPr>
        <a:solidFill>
          <a:srgbClr val="FFC000">
            <a:alpha val="90000"/>
          </a:srgbClr>
        </a:solidFill>
      </dgm:spPr>
      <dgm:t>
        <a:bodyPr vert="horz" wrap="square"/>
        <a:p>
          <a:pPr>
            <a:lnSpc>
              <a:spcPct val="100000"/>
            </a:lnSpc>
            <a:spcBef>
              <a:spcPct val="0"/>
            </a:spcBef>
            <a:spcAft>
              <a:spcPct val="15000"/>
            </a:spcAft>
          </a:pPr>
          <a:r>
            <a:rPr lang="en-US" altLang="id-ID" sz="1600" dirty="0" smtClean="0">
              <a:latin typeface="Arial Rounded MT Bold" panose="020F0704030504030204" pitchFamily="34" charset="0"/>
            </a:rPr>
            <a:t>	</a:t>
          </a:r>
          <a:r>
            <a:rPr lang="id-ID" sz="1600" dirty="0" smtClean="0">
              <a:latin typeface="Arial Rounded MT Bold" panose="020F0704030504030204" pitchFamily="34" charset="0"/>
            </a:rPr>
            <a:t>Air (Hydro)</a:t>
          </a:r>
          <a:r>
            <a:rPr lang="id-ID" sz="1600" dirty="0">
              <a:latin typeface="Arial Rounded MT Bold" panose="020F0704030504030204" pitchFamily="34" charset="0"/>
            </a:rPr>
            <a:t/>
          </a:r>
          <a:endParaRPr lang="id-ID" sz="1600" dirty="0">
            <a:latin typeface="Arial Rounded MT Bold" panose="020F0704030504030204" pitchFamily="34" charset="0"/>
          </a:endParaRPr>
        </a:p>
      </dgm:t>
    </dgm:pt>
    <dgm:pt modelId="{4866CA03-D5AC-4F54-8003-2B680290841D}" cxnId="{BA238EDA-B920-4528-ADDE-FD197B739963}" type="parTrans">
      <dgm:prSet/>
      <dgm:spPr/>
      <dgm:t>
        <a:bodyPr/>
        <a:lstStyle/>
        <a:p>
          <a:endParaRPr lang="id-ID"/>
        </a:p>
      </dgm:t>
    </dgm:pt>
    <dgm:pt modelId="{CFC56639-7308-43D4-99EC-681EC8F7C0E8}" cxnId="{BA238EDA-B920-4528-ADDE-FD197B739963}" type="sibTrans">
      <dgm:prSet/>
      <dgm:spPr/>
      <dgm:t>
        <a:bodyPr/>
        <a:lstStyle/>
        <a:p>
          <a:endParaRPr lang="id-ID"/>
        </a:p>
      </dgm:t>
    </dgm:pt>
    <dgm:pt modelId="{BF102B76-5BEF-4CB0-9BBB-DF77583D231A}">
      <dgm:prSet phldr="0" custT="1"/>
      <dgm:spPr/>
      <dgm:t>
        <a:bodyPr vert="horz" wrap="square"/>
        <a:p>
          <a:pPr>
            <a:lnSpc>
              <a:spcPct val="100000"/>
            </a:lnSpc>
            <a:spcBef>
              <a:spcPct val="0"/>
            </a:spcBef>
            <a:spcAft>
              <a:spcPct val="15000"/>
            </a:spcAft>
          </a:pPr>
          <a:r>
            <a:rPr lang="id-ID" sz="1600" dirty="0" smtClean="0">
              <a:latin typeface="Arial Rounded MT Bold" panose="020F0704030504030204" pitchFamily="34" charset="0"/>
            </a:rPr>
            <a:t>              </a:t>
          </a:r>
          <a:r>
            <a:rPr lang="id-ID" sz="1600" dirty="0" smtClean="0">
              <a:latin typeface="Arial Rounded MT Bold" panose="020F0704030504030204" pitchFamily="34" charset="0"/>
            </a:rPr>
            <a:t>Panas Bumi (Geothermal)</a:t>
          </a:r>
          <a:r>
            <a:rPr lang="id-ID" sz="1600" dirty="0">
              <a:latin typeface="Arial Rounded MT Bold" panose="020F0704030504030204" pitchFamily="34" charset="0"/>
            </a:rPr>
            <a:t/>
          </a:r>
          <a:endParaRPr lang="id-ID" sz="1600" dirty="0">
            <a:latin typeface="Arial Rounded MT Bold" panose="020F0704030504030204" pitchFamily="34" charset="0"/>
          </a:endParaRPr>
        </a:p>
      </dgm:t>
    </dgm:pt>
    <dgm:pt modelId="{A64D1C5D-62A3-4C2C-AE32-C91DD6A02AE4}" cxnId="{E1B6D734-2D11-418F-AC54-94106A48CA7A}" type="parTrans">
      <dgm:prSet/>
      <dgm:spPr/>
    </dgm:pt>
    <dgm:pt modelId="{63B55977-3F1C-46B5-86CC-C5A526CA7150}" cxnId="{E1B6D734-2D11-418F-AC54-94106A48CA7A}" type="sibTrans">
      <dgm:prSet/>
      <dgm:spPr/>
    </dgm:pt>
    <dgm:pt modelId="{B4FFD5C0-E40E-4FB9-9245-6A08FC6B8641}">
      <dgm:prSet phldr="0" custT="1"/>
      <dgm:spPr/>
      <dgm:t>
        <a:bodyPr vert="horz" wrap="square"/>
        <a:p>
          <a:pPr>
            <a:lnSpc>
              <a:spcPct val="100000"/>
            </a:lnSpc>
            <a:spcBef>
              <a:spcPct val="0"/>
            </a:spcBef>
            <a:spcAft>
              <a:spcPct val="15000"/>
            </a:spcAft>
          </a:pPr>
          <a:r>
            <a:rPr lang="id-ID" sz="1600" dirty="0" smtClean="0">
              <a:latin typeface="Arial Rounded MT Bold" panose="020F0704030504030204" pitchFamily="34" charset="0"/>
            </a:rPr>
            <a:t>              </a:t>
          </a:r>
          <a:r>
            <a:rPr lang="id-ID" sz="1600" dirty="0" smtClean="0">
              <a:latin typeface="Arial Rounded MT Bold" panose="020F0704030504030204" pitchFamily="34" charset="0"/>
            </a:rPr>
            <a:t>Matahari (Solar)</a:t>
          </a:r>
          <a:r>
            <a:rPr lang="id-ID" sz="1600" dirty="0">
              <a:latin typeface="Arial Rounded MT Bold" panose="020F0704030504030204" pitchFamily="34" charset="0"/>
            </a:rPr>
            <a:t/>
          </a:r>
          <a:endParaRPr lang="id-ID" sz="1600" dirty="0">
            <a:latin typeface="Arial Rounded MT Bold" panose="020F0704030504030204" pitchFamily="34" charset="0"/>
          </a:endParaRPr>
        </a:p>
      </dgm:t>
    </dgm:pt>
    <dgm:pt modelId="{63842058-6522-495A-9BF8-11737323EA55}" cxnId="{560D7285-0922-41BD-B7ED-F59A756D4B0B}" type="parTrans">
      <dgm:prSet/>
      <dgm:spPr/>
    </dgm:pt>
    <dgm:pt modelId="{EC065FAD-74A7-46A3-841C-B6C6682507E7}" cxnId="{560D7285-0922-41BD-B7ED-F59A756D4B0B}" type="sibTrans">
      <dgm:prSet/>
      <dgm:spPr/>
    </dgm:pt>
    <dgm:pt modelId="{F4F6A7DC-1366-4929-8E22-F6D33BD96A35}">
      <dgm:prSet phldr="0" custT="1"/>
      <dgm:spPr/>
      <dgm:t>
        <a:bodyPr vert="horz" wrap="square"/>
        <a:p>
          <a:pPr>
            <a:lnSpc>
              <a:spcPct val="100000"/>
            </a:lnSpc>
            <a:spcBef>
              <a:spcPct val="0"/>
            </a:spcBef>
            <a:spcAft>
              <a:spcPct val="15000"/>
            </a:spcAft>
          </a:pPr>
          <a:r>
            <a:rPr lang="en-US" altLang="id-ID" sz="1600" dirty="0" smtClean="0">
              <a:latin typeface="Arial Rounded MT Bold" panose="020F0704030504030204" pitchFamily="34" charset="0"/>
            </a:rPr>
            <a:t>	</a:t>
          </a:r>
          <a:r>
            <a:rPr lang="id-ID" sz="1600" dirty="0" smtClean="0">
              <a:latin typeface="Arial Rounded MT Bold" panose="020F0704030504030204" pitchFamily="34" charset="0"/>
            </a:rPr>
            <a:t>Bio fuel</a:t>
          </a:r>
          <a:r>
            <a:rPr lang="id-ID" sz="1600" dirty="0">
              <a:latin typeface="Arial Rounded MT Bold" panose="020F0704030504030204" pitchFamily="34" charset="0"/>
            </a:rPr>
            <a:t/>
          </a:r>
          <a:endParaRPr lang="id-ID" sz="1600" dirty="0">
            <a:latin typeface="Arial Rounded MT Bold" panose="020F0704030504030204" pitchFamily="34" charset="0"/>
          </a:endParaRPr>
        </a:p>
      </dgm:t>
    </dgm:pt>
    <dgm:pt modelId="{814A823F-8B41-424F-9D78-05F405709121}" cxnId="{6E96250F-6F92-41B9-8A11-273547B512AD}" type="parTrans">
      <dgm:prSet/>
      <dgm:spPr/>
    </dgm:pt>
    <dgm:pt modelId="{9A1A4F5C-AD16-46F3-A906-33C69328EAA7}" cxnId="{6E96250F-6F92-41B9-8A11-273547B512AD}" type="sibTrans">
      <dgm:prSet/>
      <dgm:spPr/>
    </dgm:pt>
    <dgm:pt modelId="{C9A5E316-B663-488D-8350-A17EA998C653}">
      <dgm:prSet phldr="0" custT="1"/>
      <dgm:spPr/>
      <dgm:t>
        <a:bodyPr vert="horz" wrap="square"/>
        <a:p>
          <a:pPr>
            <a:lnSpc>
              <a:spcPct val="100000"/>
            </a:lnSpc>
            <a:spcBef>
              <a:spcPct val="0"/>
            </a:spcBef>
            <a:spcAft>
              <a:spcPct val="15000"/>
            </a:spcAft>
          </a:pPr>
          <a:r>
            <a:rPr lang="en-US" altLang="id-ID" sz="1600" dirty="0" smtClean="0">
              <a:latin typeface="Arial Rounded MT Bold" panose="020F0704030504030204" pitchFamily="34" charset="0"/>
            </a:rPr>
            <a:t>	</a:t>
          </a:r>
          <a:r>
            <a:rPr lang="id-ID" sz="1600" dirty="0" smtClean="0">
              <a:latin typeface="Arial Rounded MT Bold" panose="020F0704030504030204" pitchFamily="34" charset="0"/>
            </a:rPr>
            <a:t>Bio mass</a:t>
          </a:r>
          <a:r>
            <a:rPr lang="id-ID" sz="1600" dirty="0">
              <a:latin typeface="Arial Rounded MT Bold" panose="020F0704030504030204" pitchFamily="34" charset="0"/>
            </a:rPr>
            <a:t/>
          </a:r>
          <a:endParaRPr lang="id-ID" sz="1600" dirty="0">
            <a:latin typeface="Arial Rounded MT Bold" panose="020F0704030504030204" pitchFamily="34" charset="0"/>
          </a:endParaRPr>
        </a:p>
      </dgm:t>
    </dgm:pt>
    <dgm:pt modelId="{2FB1DBDC-565E-455D-B9F3-2B90A91661DB}" cxnId="{FF5AB4BC-43ED-4B37-89F8-0CF47EA5F3FB}" type="parTrans">
      <dgm:prSet/>
      <dgm:spPr/>
    </dgm:pt>
    <dgm:pt modelId="{4CB2B92D-69F1-4D45-9436-B4F27F2FD9DD}" cxnId="{FF5AB4BC-43ED-4B37-89F8-0CF47EA5F3FB}" type="sibTrans">
      <dgm:prSet/>
      <dgm:spPr/>
    </dgm:pt>
    <dgm:pt modelId="{CC2DA872-EDEE-434C-8B4C-D9BE26476AFA}">
      <dgm:prSet phldr="0" custT="1"/>
      <dgm:spPr/>
      <dgm:t>
        <a:bodyPr vert="horz" wrap="square"/>
        <a:p>
          <a:pPr>
            <a:lnSpc>
              <a:spcPct val="100000"/>
            </a:lnSpc>
            <a:spcBef>
              <a:spcPct val="0"/>
            </a:spcBef>
            <a:spcAft>
              <a:spcPct val="15000"/>
            </a:spcAft>
          </a:pPr>
          <a:r>
            <a:rPr lang="en-US" altLang="id-ID" sz="1600" dirty="0" smtClean="0">
              <a:latin typeface="Arial Rounded MT Bold" panose="020F0704030504030204" pitchFamily="34" charset="0"/>
            </a:rPr>
            <a:t>	</a:t>
          </a:r>
          <a:r>
            <a:rPr lang="id-ID" sz="1600" dirty="0" smtClean="0">
              <a:latin typeface="Arial Rounded MT Bold" panose="020F0704030504030204" pitchFamily="34" charset="0"/>
            </a:rPr>
            <a:t>Energi Laut</a:t>
          </a:r>
          <a:r>
            <a:rPr lang="id-ID" sz="1600" dirty="0">
              <a:latin typeface="Arial Rounded MT Bold" panose="020F0704030504030204" pitchFamily="34" charset="0"/>
            </a:rPr>
            <a:t/>
          </a:r>
          <a:endParaRPr lang="id-ID" sz="1600" dirty="0">
            <a:latin typeface="Arial Rounded MT Bold" panose="020F0704030504030204" pitchFamily="34" charset="0"/>
          </a:endParaRPr>
        </a:p>
      </dgm:t>
    </dgm:pt>
    <dgm:pt modelId="{73FD8B06-D57A-4B7F-AA2B-954500D8A4F0}" cxnId="{0B189602-0C1C-4C33-B219-6CE01DF1048E}" type="parTrans">
      <dgm:prSet/>
      <dgm:spPr/>
    </dgm:pt>
    <dgm:pt modelId="{17EEBCB3-221C-4768-B7BE-D171DD7CB097}" cxnId="{0B189602-0C1C-4C33-B219-6CE01DF1048E}" type="sibTrans">
      <dgm:prSet/>
      <dgm:spPr/>
    </dgm:pt>
    <dgm:pt modelId="{8FFB65A7-72C8-4EB4-ABD1-D230811F57DD}">
      <dgm:prSet phldr="0" custT="1"/>
      <dgm:spPr/>
      <dgm:t>
        <a:bodyPr vert="horz" wrap="square"/>
        <a:p>
          <a:pPr>
            <a:lnSpc>
              <a:spcPct val="100000"/>
            </a:lnSpc>
            <a:spcBef>
              <a:spcPct val="0"/>
            </a:spcBef>
            <a:spcAft>
              <a:spcPct val="15000"/>
            </a:spcAft>
          </a:pPr>
          <a:r>
            <a:rPr lang="en-US" altLang="id-ID" sz="1600" dirty="0" smtClean="0">
              <a:latin typeface="Arial Rounded MT Bold" panose="020F0704030504030204" pitchFamily="34" charset="0"/>
            </a:rPr>
            <a:t>	</a:t>
          </a:r>
          <a:r>
            <a:rPr lang="id-ID" sz="1600" dirty="0" smtClean="0">
              <a:latin typeface="Arial Rounded MT Bold" panose="020F0704030504030204" pitchFamily="34" charset="0"/>
            </a:rPr>
            <a:t>Angin</a:t>
          </a:r>
          <a:r>
            <a:rPr lang="id-ID" sz="1600" dirty="0">
              <a:latin typeface="Arial Rounded MT Bold" panose="020F0704030504030204" pitchFamily="34" charset="0"/>
            </a:rPr>
            <a:t/>
          </a:r>
          <a:endParaRPr lang="id-ID" sz="1600" dirty="0">
            <a:latin typeface="Arial Rounded MT Bold" panose="020F0704030504030204" pitchFamily="34" charset="0"/>
          </a:endParaRPr>
        </a:p>
      </dgm:t>
    </dgm:pt>
    <dgm:pt modelId="{56B8E3EA-3CE9-4DE1-8A41-CA0A4F51146F}" cxnId="{9A40AB8F-B0D7-410C-B93D-28989DF872DE}" type="parTrans">
      <dgm:prSet/>
      <dgm:spPr/>
    </dgm:pt>
    <dgm:pt modelId="{543668CC-96BF-4C5E-ACD3-791F0EE44975}" cxnId="{9A40AB8F-B0D7-410C-B93D-28989DF872DE}" type="sibTrans">
      <dgm:prSet/>
      <dgm:spPr/>
    </dgm:pt>
    <dgm:pt modelId="{DE1EED66-2ACB-4146-ADC4-7675371CD1E9}">
      <dgm:prSet phldr="0" custT="1"/>
      <dgm:spPr/>
      <dgm:t>
        <a:bodyPr vert="horz" wrap="square"/>
        <a:p>
          <a:pPr>
            <a:lnSpc>
              <a:spcPct val="100000"/>
            </a:lnSpc>
            <a:spcBef>
              <a:spcPct val="0"/>
            </a:spcBef>
            <a:spcAft>
              <a:spcPct val="15000"/>
            </a:spcAft>
          </a:pPr>
          <a:r>
            <a:rPr lang="id-ID" sz="1200" dirty="0"/>
            <a:t/>
          </a:r>
          <a:endParaRPr lang="id-ID" sz="1200" dirty="0"/>
        </a:p>
      </dgm:t>
    </dgm:pt>
    <dgm:pt modelId="{3045F413-9099-4352-9C94-A050402B0E64}" cxnId="{4D1D4220-9CD5-4C97-9F5D-6F07C190B436}" type="parTrans">
      <dgm:prSet/>
      <dgm:spPr/>
    </dgm:pt>
    <dgm:pt modelId="{1F8F421D-CC9B-48CE-BFF3-1E05D20A91F8}" cxnId="{4D1D4220-9CD5-4C97-9F5D-6F07C190B436}" type="sibTrans">
      <dgm:prSet/>
      <dgm:spPr/>
    </dgm:pt>
    <dgm:pt modelId="{C8B0C01A-D804-4F52-BEE5-BDA353A877B6}" type="pres">
      <dgm:prSet presAssocID="{43F1C23F-B199-4694-89D3-3738CD2BE48C}" presName="Name0" presStyleCnt="0">
        <dgm:presLayoutVars>
          <dgm:dir/>
          <dgm:animLvl val="lvl"/>
          <dgm:resizeHandles/>
        </dgm:presLayoutVars>
      </dgm:prSet>
      <dgm:spPr/>
      <dgm:t>
        <a:bodyPr/>
        <a:lstStyle/>
        <a:p>
          <a:endParaRPr lang="id-ID"/>
        </a:p>
      </dgm:t>
    </dgm:pt>
    <dgm:pt modelId="{521E7598-9752-4170-9132-B00CCF1B1BA0}" type="pres">
      <dgm:prSet presAssocID="{8747FDDE-CDCA-4B9E-A84B-9A2765C6D841}" presName="linNode" presStyleCnt="0"/>
      <dgm:spPr/>
    </dgm:pt>
    <dgm:pt modelId="{EE33F944-9E52-4528-9247-62AD7ECD8FF9}" type="pres">
      <dgm:prSet presAssocID="{8747FDDE-CDCA-4B9E-A84B-9A2765C6D841}" presName="parentShp" presStyleLbl="node1" presStyleIdx="0" presStyleCnt="2" custLinFactNeighborX="-30624" custLinFactNeighborY="3477">
        <dgm:presLayoutVars>
          <dgm:bulletEnabled val="1"/>
        </dgm:presLayoutVars>
      </dgm:prSet>
      <dgm:spPr/>
      <dgm:t>
        <a:bodyPr/>
        <a:lstStyle/>
        <a:p>
          <a:endParaRPr lang="id-ID"/>
        </a:p>
      </dgm:t>
    </dgm:pt>
    <dgm:pt modelId="{0EBD5C40-368B-4E2A-BCC5-1770EB68AD0F}" type="pres">
      <dgm:prSet presAssocID="{8747FDDE-CDCA-4B9E-A84B-9A2765C6D841}" presName="childShp" presStyleLbl="bgAccFollowNode1" presStyleIdx="0" presStyleCnt="2" custScaleX="55515" custScaleY="108898" custLinFactNeighborX="-24006" custLinFactNeighborY="-55">
        <dgm:presLayoutVars>
          <dgm:bulletEnabled val="1"/>
        </dgm:presLayoutVars>
      </dgm:prSet>
      <dgm:spPr/>
      <dgm:t>
        <a:bodyPr/>
        <a:lstStyle/>
        <a:p>
          <a:endParaRPr lang="id-ID"/>
        </a:p>
      </dgm:t>
    </dgm:pt>
    <dgm:pt modelId="{3C783399-8FB0-4B6C-A303-89A9E444A5DE}" type="pres">
      <dgm:prSet presAssocID="{8817EB6E-994F-4D0A-ACFF-EE889AE611C4}" presName="spacing" presStyleCnt="0"/>
      <dgm:spPr/>
    </dgm:pt>
    <dgm:pt modelId="{00170E3D-4BA1-4443-A386-9E5414BC9165}" type="pres">
      <dgm:prSet presAssocID="{1CBC562D-4B18-40CB-94FC-E836229EC6B4}" presName="linNode" presStyleCnt="0"/>
      <dgm:spPr/>
    </dgm:pt>
    <dgm:pt modelId="{F44B0450-BE36-4FE3-BDAD-F8C9F2B5B2A2}" type="pres">
      <dgm:prSet presAssocID="{1CBC562D-4B18-40CB-94FC-E836229EC6B4}" presName="parentShp" presStyleLbl="node1" presStyleIdx="1" presStyleCnt="2" custLinFactNeighborX="-27708" custLinFactNeighborY="-2924">
        <dgm:presLayoutVars>
          <dgm:bulletEnabled val="1"/>
        </dgm:presLayoutVars>
      </dgm:prSet>
      <dgm:spPr/>
      <dgm:t>
        <a:bodyPr/>
        <a:lstStyle/>
        <a:p>
          <a:endParaRPr lang="id-ID"/>
        </a:p>
      </dgm:t>
    </dgm:pt>
    <dgm:pt modelId="{765B9BC6-AA8E-4775-A960-A14480FE8B98}" type="pres">
      <dgm:prSet presAssocID="{1CBC562D-4B18-40CB-94FC-E836229EC6B4}" presName="childShp" presStyleLbl="bgAccFollowNode1" presStyleIdx="1" presStyleCnt="2" custScaleX="61246" custScaleY="173540" custLinFactNeighborX="-17518" custLinFactNeighborY="-3348">
        <dgm:presLayoutVars>
          <dgm:bulletEnabled val="1"/>
        </dgm:presLayoutVars>
      </dgm:prSet>
      <dgm:spPr/>
      <dgm:t>
        <a:bodyPr/>
        <a:lstStyle/>
        <a:p>
          <a:endParaRPr lang="id-ID"/>
        </a:p>
      </dgm:t>
    </dgm:pt>
  </dgm:ptLst>
  <dgm:cxnLst>
    <dgm:cxn modelId="{4D0A6BFC-8D7E-4B77-8652-E406CF8474C8}" srcId="{43F1C23F-B199-4694-89D3-3738CD2BE48C}" destId="{8747FDDE-CDCA-4B9E-A84B-9A2765C6D841}" srcOrd="0" destOrd="0" parTransId="{7BCBEFC6-D42A-4D89-B163-F0A1749B136F}" sibTransId="{8817EB6E-994F-4D0A-ACFF-EE889AE611C4}"/>
    <dgm:cxn modelId="{41AAD751-31C4-4A0D-AB0A-9116F8E0FFBB}" srcId="{8747FDDE-CDCA-4B9E-A84B-9A2765C6D841}" destId="{596DCBE9-6B15-44BE-977D-73443AB23F92}" srcOrd="0" destOrd="0" parTransId="{BFDF151D-B435-461B-BA69-7BE4AFE1CA10}" sibTransId="{6CD7625B-AA9E-437F-AE99-11A07F47670F}"/>
    <dgm:cxn modelId="{420B349E-A34D-4EEF-8696-EA48F4A73C21}" srcId="{596DCBE9-6B15-44BE-977D-73443AB23F92}" destId="{6DDDEC04-3C9E-42D1-B472-E58D465D2839}" srcOrd="0" destOrd="0" parTransId="{D7BC785F-CE2B-4186-A087-823966228B50}" sibTransId="{6A4DD26F-3687-49DB-9A95-3B3C1ED3B041}"/>
    <dgm:cxn modelId="{0CA5EBE3-34FD-422E-B67D-200AAD7A1E17}" srcId="{6DDDEC04-3C9E-42D1-B472-E58D465D2839}" destId="{05719733-7697-4DF0-BAA2-AF582C2A2638}" srcOrd="0" destOrd="0" parTransId="{61DC3669-4A0F-476C-9C59-81922C35710F}" sibTransId="{128A1032-ED1B-4E37-B2C8-796253613C3E}"/>
    <dgm:cxn modelId="{CCEC5CDC-E65B-4A7A-943B-6DA09847AC32}" srcId="{05719733-7697-4DF0-BAA2-AF582C2A2638}" destId="{33650B52-1A26-43B1-B7D6-AE11EA7CEFE6}" srcOrd="0" destOrd="0" parTransId="{DC379593-C4B2-47FC-9F5F-1CFD295D3115}" sibTransId="{8AEDF9E3-7BE6-46DF-9EBD-FD3D902B1CB0}"/>
    <dgm:cxn modelId="{51449F8A-EA74-48FB-879A-10F4D00676CE}" srcId="{33650B52-1A26-43B1-B7D6-AE11EA7CEFE6}" destId="{15368799-F8BC-44AE-A435-3FA1E7D8ADEB}" srcOrd="0" destOrd="0" parTransId="{FA3BE6B7-EB5E-421F-9341-8B82C9CD11B1}" sibTransId="{5E746032-8817-4334-89BE-DE60AEEB7584}"/>
    <dgm:cxn modelId="{4DB3D195-CCF3-4548-B34E-3E2334B726F9}" srcId="{43F1C23F-B199-4694-89D3-3738CD2BE48C}" destId="{1CBC562D-4B18-40CB-94FC-E836229EC6B4}" srcOrd="1" destOrd="0" parTransId="{0111A90D-994E-41A0-B68E-1DCAF6DAFAE7}" sibTransId="{1BCE074E-8496-40E2-A729-B6C7BE8EFE63}"/>
    <dgm:cxn modelId="{BA238EDA-B920-4528-ADDE-FD197B739963}" srcId="{1CBC562D-4B18-40CB-94FC-E836229EC6B4}" destId="{EAAFB76A-161D-4ECA-A83F-8F16370C2938}" srcOrd="0" destOrd="1" parTransId="{4866CA03-D5AC-4F54-8003-2B680290841D}" sibTransId="{CFC56639-7308-43D4-99EC-681EC8F7C0E8}"/>
    <dgm:cxn modelId="{E1B6D734-2D11-418F-AC54-94106A48CA7A}" srcId="{1CBC562D-4B18-40CB-94FC-E836229EC6B4}" destId="{BF102B76-5BEF-4CB0-9BBB-DF77583D231A}" srcOrd="1" destOrd="1" parTransId="{A64D1C5D-62A3-4C2C-AE32-C91DD6A02AE4}" sibTransId="{63B55977-3F1C-46B5-86CC-C5A526CA7150}"/>
    <dgm:cxn modelId="{560D7285-0922-41BD-B7ED-F59A756D4B0B}" srcId="{1CBC562D-4B18-40CB-94FC-E836229EC6B4}" destId="{B4FFD5C0-E40E-4FB9-9245-6A08FC6B8641}" srcOrd="2" destOrd="1" parTransId="{63842058-6522-495A-9BF8-11737323EA55}" sibTransId="{EC065FAD-74A7-46A3-841C-B6C6682507E7}"/>
    <dgm:cxn modelId="{6E96250F-6F92-41B9-8A11-273547B512AD}" srcId="{B4FFD5C0-E40E-4FB9-9245-6A08FC6B8641}" destId="{F4F6A7DC-1366-4929-8E22-F6D33BD96A35}" srcOrd="0" destOrd="2" parTransId="{814A823F-8B41-424F-9D78-05F405709121}" sibTransId="{9A1A4F5C-AD16-46F3-A906-33C69328EAA7}"/>
    <dgm:cxn modelId="{FF5AB4BC-43ED-4B37-89F8-0CF47EA5F3FB}" srcId="{F4F6A7DC-1366-4929-8E22-F6D33BD96A35}" destId="{C9A5E316-B663-488D-8350-A17EA998C653}" srcOrd="0" destOrd="0" parTransId="{2FB1DBDC-565E-455D-B9F3-2B90A91661DB}" sibTransId="{4CB2B92D-69F1-4D45-9436-B4F27F2FD9DD}"/>
    <dgm:cxn modelId="{0B189602-0C1C-4C33-B219-6CE01DF1048E}" srcId="{C9A5E316-B663-488D-8350-A17EA998C653}" destId="{CC2DA872-EDEE-434C-8B4C-D9BE26476AFA}" srcOrd="0" destOrd="0" parTransId="{73FD8B06-D57A-4B7F-AA2B-954500D8A4F0}" sibTransId="{17EEBCB3-221C-4768-B7BE-D171DD7CB097}"/>
    <dgm:cxn modelId="{9A40AB8F-B0D7-410C-B93D-28989DF872DE}" srcId="{CC2DA872-EDEE-434C-8B4C-D9BE26476AFA}" destId="{8FFB65A7-72C8-4EB4-ABD1-D230811F57DD}" srcOrd="0" destOrd="0" parTransId="{56B8E3EA-3CE9-4DE1-8A41-CA0A4F51146F}" sibTransId="{543668CC-96BF-4C5E-ACD3-791F0EE44975}"/>
    <dgm:cxn modelId="{4D1D4220-9CD5-4C97-9F5D-6F07C190B436}" srcId="{1CBC562D-4B18-40CB-94FC-E836229EC6B4}" destId="{DE1EED66-2ACB-4146-ADC4-7675371CD1E9}" srcOrd="3" destOrd="1" parTransId="{3045F413-9099-4352-9C94-A050402B0E64}" sibTransId="{1F8F421D-CC9B-48CE-BFF3-1E05D20A91F8}"/>
    <dgm:cxn modelId="{22BFCE24-51C5-4903-BDFF-4EA78A1D3388}" type="presOf" srcId="{43F1C23F-B199-4694-89D3-3738CD2BE48C}" destId="{C8B0C01A-D804-4F52-BEE5-BDA353A877B6}" srcOrd="0" destOrd="0" presId="urn:microsoft.com/office/officeart/2005/8/layout/vList6"/>
    <dgm:cxn modelId="{8024F477-B7A8-4940-9928-A0D2E30F9656}" type="presParOf" srcId="{C8B0C01A-D804-4F52-BEE5-BDA353A877B6}" destId="{521E7598-9752-4170-9132-B00CCF1B1BA0}" srcOrd="0" destOrd="0" presId="urn:microsoft.com/office/officeart/2005/8/layout/vList6"/>
    <dgm:cxn modelId="{098A6479-F8D5-48CD-8E2F-F00E7AD8F43F}" type="presParOf" srcId="{521E7598-9752-4170-9132-B00CCF1B1BA0}" destId="{EE33F944-9E52-4528-9247-62AD7ECD8FF9}" srcOrd="0" destOrd="0" presId="urn:microsoft.com/office/officeart/2005/8/layout/vList6"/>
    <dgm:cxn modelId="{04DFEC45-F067-4F86-857E-AA5A63D56852}" type="presOf" srcId="{8747FDDE-CDCA-4B9E-A84B-9A2765C6D841}" destId="{EE33F944-9E52-4528-9247-62AD7ECD8FF9}" srcOrd="0" destOrd="0" presId="urn:microsoft.com/office/officeart/2005/8/layout/vList6"/>
    <dgm:cxn modelId="{3357E431-64BE-4805-A078-96CF44615DA3}" type="presParOf" srcId="{521E7598-9752-4170-9132-B00CCF1B1BA0}" destId="{0EBD5C40-368B-4E2A-BCC5-1770EB68AD0F}" srcOrd="1" destOrd="0" presId="urn:microsoft.com/office/officeart/2005/8/layout/vList6"/>
    <dgm:cxn modelId="{52393A6D-7CD3-4281-9E0E-85594EF90D2F}" type="presOf" srcId="{596DCBE9-6B15-44BE-977D-73443AB23F92}" destId="{0EBD5C40-368B-4E2A-BCC5-1770EB68AD0F}" srcOrd="0" destOrd="0" presId="urn:microsoft.com/office/officeart/2005/8/layout/vList6"/>
    <dgm:cxn modelId="{C0589FEA-2190-414D-8DE9-D68F9D66B555}" type="presOf" srcId="{6DDDEC04-3C9E-42D1-B472-E58D465D2839}" destId="{0EBD5C40-368B-4E2A-BCC5-1770EB68AD0F}" srcOrd="0" destOrd="1" presId="urn:microsoft.com/office/officeart/2005/8/layout/vList6"/>
    <dgm:cxn modelId="{93887706-5B18-49E0-8D2D-C3FD506965A1}" type="presOf" srcId="{05719733-7697-4DF0-BAA2-AF582C2A2638}" destId="{0EBD5C40-368B-4E2A-BCC5-1770EB68AD0F}" srcOrd="0" destOrd="2" presId="urn:microsoft.com/office/officeart/2005/8/layout/vList6"/>
    <dgm:cxn modelId="{84DEAE69-1972-4F28-BD9F-E990D6590834}" type="presOf" srcId="{33650B52-1A26-43B1-B7D6-AE11EA7CEFE6}" destId="{0EBD5C40-368B-4E2A-BCC5-1770EB68AD0F}" srcOrd="0" destOrd="3" presId="urn:microsoft.com/office/officeart/2005/8/layout/vList6"/>
    <dgm:cxn modelId="{484DA4AA-B023-4E42-A14A-E7129B433D9D}" type="presOf" srcId="{15368799-F8BC-44AE-A435-3FA1E7D8ADEB}" destId="{0EBD5C40-368B-4E2A-BCC5-1770EB68AD0F}" srcOrd="0" destOrd="4" presId="urn:microsoft.com/office/officeart/2005/8/layout/vList6"/>
    <dgm:cxn modelId="{68C04086-AE3C-4DC3-A2ED-2715A9126391}" type="presParOf" srcId="{C8B0C01A-D804-4F52-BEE5-BDA353A877B6}" destId="{3C783399-8FB0-4B6C-A303-89A9E444A5DE}" srcOrd="1" destOrd="0" presId="urn:microsoft.com/office/officeart/2005/8/layout/vList6"/>
    <dgm:cxn modelId="{80B6B5E6-0353-4FC4-B2B8-2AB23AB2FFBE}" type="presParOf" srcId="{C8B0C01A-D804-4F52-BEE5-BDA353A877B6}" destId="{00170E3D-4BA1-4443-A386-9E5414BC9165}" srcOrd="2" destOrd="0" presId="urn:microsoft.com/office/officeart/2005/8/layout/vList6"/>
    <dgm:cxn modelId="{108538F3-CA1E-4867-BBDC-EB64EA2249C8}" type="presParOf" srcId="{00170E3D-4BA1-4443-A386-9E5414BC9165}" destId="{F44B0450-BE36-4FE3-BDAD-F8C9F2B5B2A2}" srcOrd="0" destOrd="2" presId="urn:microsoft.com/office/officeart/2005/8/layout/vList6"/>
    <dgm:cxn modelId="{96FF09D7-D2CF-4A67-A77C-48FA8CC313EF}" type="presOf" srcId="{1CBC562D-4B18-40CB-94FC-E836229EC6B4}" destId="{F44B0450-BE36-4FE3-BDAD-F8C9F2B5B2A2}" srcOrd="0" destOrd="0" presId="urn:microsoft.com/office/officeart/2005/8/layout/vList6"/>
    <dgm:cxn modelId="{9F7F3411-B253-472A-888A-7AD25BCB6BEF}" type="presParOf" srcId="{00170E3D-4BA1-4443-A386-9E5414BC9165}" destId="{765B9BC6-AA8E-4775-A960-A14480FE8B98}" srcOrd="1" destOrd="2" presId="urn:microsoft.com/office/officeart/2005/8/layout/vList6"/>
    <dgm:cxn modelId="{5933D469-560F-49A4-916E-3740E0F0CD39}" type="presOf" srcId="{EAAFB76A-161D-4ECA-A83F-8F16370C2938}" destId="{765B9BC6-AA8E-4775-A960-A14480FE8B98}" srcOrd="0" destOrd="0" presId="urn:microsoft.com/office/officeart/2005/8/layout/vList6"/>
    <dgm:cxn modelId="{284EC851-D0B0-41A5-8A25-4EC66E7AA484}" type="presOf" srcId="{BF102B76-5BEF-4CB0-9BBB-DF77583D231A}" destId="{765B9BC6-AA8E-4775-A960-A14480FE8B98}" srcOrd="0" destOrd="1" presId="urn:microsoft.com/office/officeart/2005/8/layout/vList6"/>
    <dgm:cxn modelId="{DD424BFF-1BE3-488E-A39F-A2097B668BD0}" type="presOf" srcId="{B4FFD5C0-E40E-4FB9-9245-6A08FC6B8641}" destId="{765B9BC6-AA8E-4775-A960-A14480FE8B98}" srcOrd="0" destOrd="2" presId="urn:microsoft.com/office/officeart/2005/8/layout/vList6"/>
    <dgm:cxn modelId="{E3E4F6B7-451B-42AD-B405-A9C601CBA9D2}" type="presOf" srcId="{F4F6A7DC-1366-4929-8E22-F6D33BD96A35}" destId="{765B9BC6-AA8E-4775-A960-A14480FE8B98}" srcOrd="0" destOrd="3" presId="urn:microsoft.com/office/officeart/2005/8/layout/vList6"/>
    <dgm:cxn modelId="{B7A103A0-0264-4373-A989-C838AA1D8096}" type="presOf" srcId="{C9A5E316-B663-488D-8350-A17EA998C653}" destId="{765B9BC6-AA8E-4775-A960-A14480FE8B98}" srcOrd="0" destOrd="4" presId="urn:microsoft.com/office/officeart/2005/8/layout/vList6"/>
    <dgm:cxn modelId="{882F11AA-16A0-4116-BF34-2B501C4B4140}" type="presOf" srcId="{CC2DA872-EDEE-434C-8B4C-D9BE26476AFA}" destId="{765B9BC6-AA8E-4775-A960-A14480FE8B98}" srcOrd="0" destOrd="5" presId="urn:microsoft.com/office/officeart/2005/8/layout/vList6"/>
    <dgm:cxn modelId="{B764ED28-DABF-4644-B565-28FEA625A2BC}" type="presOf" srcId="{8FFB65A7-72C8-4EB4-ABD1-D230811F57DD}" destId="{765B9BC6-AA8E-4775-A960-A14480FE8B98}" srcOrd="0" destOrd="6" presId="urn:microsoft.com/office/officeart/2005/8/layout/vList6"/>
    <dgm:cxn modelId="{7820E167-CA93-4932-9B5C-E1424997A136}" type="presOf" srcId="{DE1EED66-2ACB-4146-ADC4-7675371CD1E9}" destId="{765B9BC6-AA8E-4775-A960-A14480FE8B98}" srcOrd="0" destOrd="7" presId="urn:microsoft.com/office/officeart/2005/8/layout/vList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D5C40-368B-4E2A-BCC5-1770EB68AD0F}">
      <dsp:nvSpPr>
        <dsp:cNvPr id="0" name=""/>
        <dsp:cNvSpPr/>
      </dsp:nvSpPr>
      <dsp:spPr>
        <a:xfrm>
          <a:off x="3600385" y="181"/>
          <a:ext cx="2738520" cy="1684608"/>
        </a:xfrm>
        <a:prstGeom prst="rightArrow">
          <a:avLst>
            <a:gd name="adj1" fmla="val 75000"/>
            <a:gd name="adj2" fmla="val 50000"/>
          </a:avLst>
        </a:prstGeom>
        <a:solidFill>
          <a:srgbClr val="FFC000">
            <a:alpha val="90000"/>
          </a:srgb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id-ID" sz="1600" kern="1200" dirty="0" smtClean="0">
              <a:latin typeface="Arial Rounded MT Bold" pitchFamily="34" charset="0"/>
            </a:rPr>
            <a:t>Minyak</a:t>
          </a:r>
          <a:endParaRPr lang="id-ID" sz="1600" kern="1200" dirty="0">
            <a:latin typeface="Arial Rounded MT Bold" pitchFamily="34" charset="0"/>
          </a:endParaRPr>
        </a:p>
        <a:p>
          <a:pPr marL="171450" lvl="1" indent="-171450" algn="l" defTabSz="711200">
            <a:lnSpc>
              <a:spcPct val="90000"/>
            </a:lnSpc>
            <a:spcBef>
              <a:spcPct val="0"/>
            </a:spcBef>
            <a:spcAft>
              <a:spcPct val="15000"/>
            </a:spcAft>
            <a:buChar char="••"/>
          </a:pPr>
          <a:r>
            <a:rPr lang="id-ID" sz="1600" kern="1200" dirty="0" smtClean="0">
              <a:latin typeface="Arial Rounded MT Bold" pitchFamily="34" charset="0"/>
            </a:rPr>
            <a:t>Gas</a:t>
          </a:r>
          <a:endParaRPr lang="id-ID" sz="1600" kern="1200" dirty="0">
            <a:latin typeface="Arial Rounded MT Bold" pitchFamily="34" charset="0"/>
          </a:endParaRPr>
        </a:p>
        <a:p>
          <a:pPr marL="171450" lvl="1" indent="-171450" algn="l" defTabSz="711200">
            <a:lnSpc>
              <a:spcPct val="90000"/>
            </a:lnSpc>
            <a:spcBef>
              <a:spcPct val="0"/>
            </a:spcBef>
            <a:spcAft>
              <a:spcPct val="15000"/>
            </a:spcAft>
            <a:buChar char="••"/>
          </a:pPr>
          <a:r>
            <a:rPr lang="id-ID" sz="1600" kern="1200" dirty="0" smtClean="0">
              <a:latin typeface="Arial Rounded MT Bold" pitchFamily="34" charset="0"/>
            </a:rPr>
            <a:t>Batubara</a:t>
          </a:r>
          <a:endParaRPr lang="id-ID" sz="1600" kern="1200" dirty="0">
            <a:latin typeface="Arial Rounded MT Bold" pitchFamily="34" charset="0"/>
          </a:endParaRPr>
        </a:p>
        <a:p>
          <a:pPr marL="171450" lvl="1" indent="-171450" algn="l" defTabSz="711200">
            <a:lnSpc>
              <a:spcPct val="90000"/>
            </a:lnSpc>
            <a:spcBef>
              <a:spcPct val="0"/>
            </a:spcBef>
            <a:spcAft>
              <a:spcPct val="15000"/>
            </a:spcAft>
            <a:buChar char="••"/>
          </a:pPr>
          <a:r>
            <a:rPr lang="en-US" sz="1600" kern="1200" dirty="0" smtClean="0">
              <a:latin typeface="Arial Rounded MT Bold" pitchFamily="34" charset="0"/>
            </a:rPr>
            <a:t>Shale gas</a:t>
          </a:r>
          <a:endParaRPr lang="id-ID" sz="1600" kern="1200" dirty="0">
            <a:latin typeface="Arial Rounded MT Bold" pitchFamily="34" charset="0"/>
          </a:endParaRPr>
        </a:p>
        <a:p>
          <a:pPr marL="171450" lvl="1" indent="-171450" algn="l" defTabSz="711200">
            <a:lnSpc>
              <a:spcPct val="90000"/>
            </a:lnSpc>
            <a:spcBef>
              <a:spcPct val="0"/>
            </a:spcBef>
            <a:spcAft>
              <a:spcPct val="15000"/>
            </a:spcAft>
            <a:buChar char="••"/>
          </a:pPr>
          <a:r>
            <a:rPr lang="id-ID" sz="1600" kern="1200" dirty="0" smtClean="0">
              <a:latin typeface="Arial Rounded MT Bold" pitchFamily="34" charset="0"/>
            </a:rPr>
            <a:t>Nuklir</a:t>
          </a:r>
          <a:endParaRPr lang="id-ID" sz="1600" kern="1200" dirty="0">
            <a:latin typeface="Arial Rounded MT Bold" pitchFamily="34" charset="0"/>
          </a:endParaRPr>
        </a:p>
      </dsp:txBody>
      <dsp:txXfrm>
        <a:off x="3600385" y="210757"/>
        <a:ext cx="2106792" cy="1263456"/>
      </dsp:txXfrm>
    </dsp:sp>
    <dsp:sp modelId="{EE33F944-9E52-4528-9247-62AD7ECD8FF9}">
      <dsp:nvSpPr>
        <dsp:cNvPr id="0" name=""/>
        <dsp:cNvSpPr/>
      </dsp:nvSpPr>
      <dsp:spPr>
        <a:xfrm>
          <a:off x="0" y="123644"/>
          <a:ext cx="3288625" cy="1546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id-ID" sz="3000" kern="1200" dirty="0" smtClean="0"/>
            <a:t>Sumber Daya Energi Tak Terbarukan (</a:t>
          </a:r>
          <a:r>
            <a:rPr lang="id-ID" sz="3000" i="1" kern="1200" dirty="0" smtClean="0"/>
            <a:t>Non Renewable Energy</a:t>
          </a:r>
          <a:r>
            <a:rPr lang="id-ID" sz="3000" kern="1200" dirty="0" smtClean="0"/>
            <a:t>)</a:t>
          </a:r>
          <a:endParaRPr lang="id-ID" sz="3000" kern="1200" dirty="0"/>
        </a:p>
      </dsp:txBody>
      <dsp:txXfrm>
        <a:off x="75516" y="199160"/>
        <a:ext cx="3137593" cy="1395928"/>
      </dsp:txXfrm>
    </dsp:sp>
    <dsp:sp modelId="{765B9BC6-AA8E-4775-A960-A14480FE8B98}">
      <dsp:nvSpPr>
        <dsp:cNvPr id="0" name=""/>
        <dsp:cNvSpPr/>
      </dsp:nvSpPr>
      <dsp:spPr>
        <a:xfrm>
          <a:off x="3672397" y="1788544"/>
          <a:ext cx="3021227" cy="2684594"/>
        </a:xfrm>
        <a:prstGeom prst="rightArrow">
          <a:avLst>
            <a:gd name="adj1" fmla="val 75000"/>
            <a:gd name="adj2" fmla="val 50000"/>
          </a:avLst>
        </a:prstGeom>
        <a:solidFill>
          <a:srgbClr val="FFC000">
            <a:alpha val="90000"/>
          </a:srgb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id-ID" sz="1600" kern="1200" dirty="0" smtClean="0">
              <a:latin typeface="Arial Rounded MT Bold" pitchFamily="34" charset="0"/>
            </a:rPr>
            <a:t>Air (Hydro)</a:t>
          </a:r>
          <a:endParaRPr lang="id-ID" sz="1600" kern="1200" dirty="0">
            <a:latin typeface="Arial Rounded MT Bold" pitchFamily="34" charset="0"/>
          </a:endParaRPr>
        </a:p>
        <a:p>
          <a:pPr marL="171450" lvl="1" indent="-171450" algn="l" defTabSz="711200">
            <a:lnSpc>
              <a:spcPct val="90000"/>
            </a:lnSpc>
            <a:spcBef>
              <a:spcPct val="0"/>
            </a:spcBef>
            <a:spcAft>
              <a:spcPct val="15000"/>
            </a:spcAft>
            <a:buChar char="••"/>
          </a:pPr>
          <a:r>
            <a:rPr lang="id-ID" sz="1600" kern="1200" dirty="0" smtClean="0">
              <a:latin typeface="Arial Rounded MT Bold" pitchFamily="34" charset="0"/>
            </a:rPr>
            <a:t>Panas Bumi (Geothermal)</a:t>
          </a:r>
          <a:endParaRPr lang="id-ID" sz="1600" kern="1200" dirty="0">
            <a:latin typeface="Arial Rounded MT Bold" pitchFamily="34" charset="0"/>
          </a:endParaRPr>
        </a:p>
        <a:p>
          <a:pPr marL="171450" lvl="1" indent="-171450" algn="l" defTabSz="711200">
            <a:lnSpc>
              <a:spcPct val="90000"/>
            </a:lnSpc>
            <a:spcBef>
              <a:spcPct val="0"/>
            </a:spcBef>
            <a:spcAft>
              <a:spcPct val="15000"/>
            </a:spcAft>
            <a:buChar char="••"/>
          </a:pPr>
          <a:r>
            <a:rPr lang="id-ID" sz="1600" kern="1200" dirty="0" smtClean="0">
              <a:latin typeface="Arial Rounded MT Bold" pitchFamily="34" charset="0"/>
            </a:rPr>
            <a:t>Matahari (Solar)</a:t>
          </a:r>
          <a:endParaRPr lang="id-ID" sz="1600" kern="1200" dirty="0">
            <a:latin typeface="Arial Rounded MT Bold" pitchFamily="34" charset="0"/>
          </a:endParaRPr>
        </a:p>
        <a:p>
          <a:pPr marL="171450" lvl="1" indent="-171450" algn="l" defTabSz="711200">
            <a:lnSpc>
              <a:spcPct val="90000"/>
            </a:lnSpc>
            <a:spcBef>
              <a:spcPct val="0"/>
            </a:spcBef>
            <a:spcAft>
              <a:spcPct val="15000"/>
            </a:spcAft>
            <a:buChar char="••"/>
          </a:pPr>
          <a:r>
            <a:rPr lang="id-ID" sz="1600" kern="1200" dirty="0" smtClean="0">
              <a:latin typeface="Arial Rounded MT Bold" pitchFamily="34" charset="0"/>
            </a:rPr>
            <a:t>Bio fuel</a:t>
          </a:r>
          <a:endParaRPr lang="id-ID" sz="1600" kern="1200" dirty="0">
            <a:latin typeface="Arial Rounded MT Bold" pitchFamily="34" charset="0"/>
          </a:endParaRPr>
        </a:p>
        <a:p>
          <a:pPr marL="171450" lvl="1" indent="-171450" algn="l" defTabSz="711200">
            <a:lnSpc>
              <a:spcPct val="90000"/>
            </a:lnSpc>
            <a:spcBef>
              <a:spcPct val="0"/>
            </a:spcBef>
            <a:spcAft>
              <a:spcPct val="15000"/>
            </a:spcAft>
            <a:buChar char="••"/>
          </a:pPr>
          <a:r>
            <a:rPr lang="id-ID" sz="1600" kern="1200" dirty="0" smtClean="0">
              <a:latin typeface="Arial Rounded MT Bold" pitchFamily="34" charset="0"/>
            </a:rPr>
            <a:t>Bio mass</a:t>
          </a:r>
          <a:endParaRPr lang="id-ID" sz="1600" kern="1200" dirty="0">
            <a:latin typeface="Arial Rounded MT Bold" pitchFamily="34" charset="0"/>
          </a:endParaRPr>
        </a:p>
        <a:p>
          <a:pPr marL="171450" lvl="1" indent="-171450" algn="l" defTabSz="711200">
            <a:lnSpc>
              <a:spcPct val="90000"/>
            </a:lnSpc>
            <a:spcBef>
              <a:spcPct val="0"/>
            </a:spcBef>
            <a:spcAft>
              <a:spcPct val="15000"/>
            </a:spcAft>
            <a:buChar char="••"/>
          </a:pPr>
          <a:r>
            <a:rPr lang="id-ID" sz="1600" kern="1200" dirty="0" smtClean="0">
              <a:latin typeface="Arial Rounded MT Bold" pitchFamily="34" charset="0"/>
            </a:rPr>
            <a:t>Energi Laut</a:t>
          </a:r>
          <a:endParaRPr lang="id-ID" sz="1600" kern="1200" dirty="0">
            <a:latin typeface="Arial Rounded MT Bold" pitchFamily="34" charset="0"/>
          </a:endParaRPr>
        </a:p>
        <a:p>
          <a:pPr marL="171450" lvl="1" indent="-171450" algn="l" defTabSz="711200">
            <a:lnSpc>
              <a:spcPct val="90000"/>
            </a:lnSpc>
            <a:spcBef>
              <a:spcPct val="0"/>
            </a:spcBef>
            <a:spcAft>
              <a:spcPct val="15000"/>
            </a:spcAft>
            <a:buChar char="••"/>
          </a:pPr>
          <a:r>
            <a:rPr lang="id-ID" sz="1600" kern="1200" dirty="0" smtClean="0">
              <a:latin typeface="Arial Rounded MT Bold" pitchFamily="34" charset="0"/>
            </a:rPr>
            <a:t>Angin</a:t>
          </a:r>
          <a:endParaRPr lang="id-ID" sz="1600" kern="1200" dirty="0">
            <a:latin typeface="Arial Rounded MT Bold" pitchFamily="34" charset="0"/>
          </a:endParaRPr>
        </a:p>
        <a:p>
          <a:pPr marL="114300" lvl="1" indent="-114300" algn="l" defTabSz="533400">
            <a:lnSpc>
              <a:spcPct val="90000"/>
            </a:lnSpc>
            <a:spcBef>
              <a:spcPct val="0"/>
            </a:spcBef>
            <a:spcAft>
              <a:spcPct val="15000"/>
            </a:spcAft>
            <a:buChar char="••"/>
          </a:pPr>
          <a:endParaRPr lang="id-ID" sz="1200" kern="1200" dirty="0"/>
        </a:p>
      </dsp:txBody>
      <dsp:txXfrm>
        <a:off x="3672397" y="2124118"/>
        <a:ext cx="2014504" cy="2013446"/>
      </dsp:txXfrm>
    </dsp:sp>
    <dsp:sp modelId="{F44B0450-BE36-4FE3-BDAD-F8C9F2B5B2A2}">
      <dsp:nvSpPr>
        <dsp:cNvPr id="0" name=""/>
        <dsp:cNvSpPr/>
      </dsp:nvSpPr>
      <dsp:spPr>
        <a:xfrm>
          <a:off x="0" y="2363920"/>
          <a:ext cx="3288625" cy="1546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id-ID" sz="3000" kern="1200" dirty="0" smtClean="0"/>
            <a:t>Sumber Daya Energi Terbarukan (</a:t>
          </a:r>
          <a:r>
            <a:rPr lang="id-ID" sz="3000" i="1" kern="1200" dirty="0" smtClean="0"/>
            <a:t>Renewable Energy</a:t>
          </a:r>
          <a:r>
            <a:rPr lang="id-ID" sz="3000" kern="1200" dirty="0" smtClean="0"/>
            <a:t>)</a:t>
          </a:r>
          <a:endParaRPr lang="id-ID" sz="3000" kern="1200" dirty="0"/>
        </a:p>
      </dsp:txBody>
      <dsp:txXfrm>
        <a:off x="75516" y="2439436"/>
        <a:ext cx="3137593" cy="1395928"/>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type="rightArrow" r:blip="" rot="180"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4A7E94-7404-422E-ACC4-23DE8160F72E}" type="datetimeFigureOut">
              <a:rPr lang="id-ID" smtClean="0"/>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E0739C-3057-476C-9C6D-D1FD811C416C}" type="slidenum">
              <a:rPr lang="id-ID" smtClean="0"/>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ln>
        </p:spPr>
      </p:sp>
      <p:sp>
        <p:nvSpPr>
          <p:cNvPr id="13315" name="Notes Placeholder 2"/>
          <p:cNvSpPr>
            <a:spLocks noGrp="1"/>
          </p:cNvSpPr>
          <p:nvPr>
            <p:ph type="body" idx="1"/>
          </p:nvPr>
        </p:nvSpPr>
        <p:spPr bwMode="auto">
          <a:noFill/>
        </p:spPr>
        <p:txBody>
          <a:bodyPr wrap="square" numCol="1" anchor="t" anchorCtr="0" compatLnSpc="1"/>
          <a:lstStyle/>
          <a:p>
            <a:pPr eaLnBrk="1" hangingPunct="1">
              <a:spcBef>
                <a:spcPct val="0"/>
              </a:spcBef>
            </a:pPr>
            <a:endParaRPr lang="de-DE" altLang="de-DE" smtClean="0"/>
          </a:p>
        </p:txBody>
      </p:sp>
      <p:sp>
        <p:nvSpPr>
          <p:cNvPr id="13316" name="Slide Number Placeholder 3"/>
          <p:cNvSpPr>
            <a:spLocks noGrp="1"/>
          </p:cNvSpPr>
          <p:nvPr>
            <p:ph type="sldNum" sz="quarter" idx="5"/>
          </p:nvPr>
        </p:nvSpPr>
        <p:spPr bwMode="auto">
          <a:noFill/>
          <a:ln>
            <a:miter lim="800000"/>
          </a:ln>
        </p:spPr>
        <p:txBody>
          <a:bodyPr wrap="square" numCol="1" anchorCtr="0" compatLnSpc="1"/>
          <a:lstStyle/>
          <a:p>
            <a:fld id="{A2D9AC1B-AED6-479A-98B3-E3DDF5FEE42F}" type="slidenum">
              <a:rPr lang="de-DE" altLang="de-DE" smtClean="0"/>
            </a:fld>
            <a:endParaRPr lang="de-DE" alt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ln>
        </p:spPr>
      </p:sp>
      <p:sp>
        <p:nvSpPr>
          <p:cNvPr id="13315" name="Notes Placeholder 2"/>
          <p:cNvSpPr>
            <a:spLocks noGrp="1"/>
          </p:cNvSpPr>
          <p:nvPr>
            <p:ph type="body" idx="1"/>
          </p:nvPr>
        </p:nvSpPr>
        <p:spPr bwMode="auto">
          <a:noFill/>
        </p:spPr>
        <p:txBody>
          <a:bodyPr wrap="square" numCol="1" anchor="t" anchorCtr="0" compatLnSpc="1"/>
          <a:lstStyle/>
          <a:p>
            <a:pPr eaLnBrk="1" hangingPunct="1">
              <a:spcBef>
                <a:spcPct val="0"/>
              </a:spcBef>
            </a:pPr>
            <a:endParaRPr lang="de-DE" altLang="de-DE" smtClean="0"/>
          </a:p>
        </p:txBody>
      </p:sp>
      <p:sp>
        <p:nvSpPr>
          <p:cNvPr id="13316" name="Slide Number Placeholder 3"/>
          <p:cNvSpPr>
            <a:spLocks noGrp="1"/>
          </p:cNvSpPr>
          <p:nvPr>
            <p:ph type="sldNum" sz="quarter" idx="5"/>
          </p:nvPr>
        </p:nvSpPr>
        <p:spPr bwMode="auto">
          <a:noFill/>
          <a:ln>
            <a:miter lim="800000"/>
          </a:ln>
        </p:spPr>
        <p:txBody>
          <a:bodyPr wrap="square" numCol="1" anchorCtr="0" compatLnSpc="1"/>
          <a:lstStyle/>
          <a:p>
            <a:fld id="{A2D9AC1B-AED6-479A-98B3-E3DDF5FEE42F}" type="slidenum">
              <a:rPr lang="de-DE" altLang="de-DE" smtClean="0"/>
            </a:fld>
            <a:endParaRPr lang="de-DE" alt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ln>
        </p:spPr>
      </p:sp>
      <p:sp>
        <p:nvSpPr>
          <p:cNvPr id="17411" name="Notes Placeholder 2"/>
          <p:cNvSpPr>
            <a:spLocks noGrp="1"/>
          </p:cNvSpPr>
          <p:nvPr>
            <p:ph type="body" idx="1"/>
          </p:nvPr>
        </p:nvSpPr>
        <p:spPr bwMode="auto">
          <a:noFill/>
        </p:spPr>
        <p:txBody>
          <a:bodyPr wrap="square" numCol="1" anchor="t" anchorCtr="0" compatLnSpc="1"/>
          <a:lstStyle/>
          <a:p>
            <a:pPr eaLnBrk="1" hangingPunct="1">
              <a:spcBef>
                <a:spcPct val="0"/>
              </a:spcBef>
            </a:pPr>
            <a:endParaRPr lang="de-DE" altLang="de-DE" smtClean="0"/>
          </a:p>
        </p:txBody>
      </p:sp>
      <p:sp>
        <p:nvSpPr>
          <p:cNvPr id="17412" name="Slide Number Placeholder 3"/>
          <p:cNvSpPr>
            <a:spLocks noGrp="1"/>
          </p:cNvSpPr>
          <p:nvPr>
            <p:ph type="sldNum" sz="quarter" idx="5"/>
          </p:nvPr>
        </p:nvSpPr>
        <p:spPr bwMode="auto">
          <a:noFill/>
          <a:ln>
            <a:miter lim="800000"/>
          </a:ln>
        </p:spPr>
        <p:txBody>
          <a:bodyPr wrap="square" numCol="1" anchorCtr="0" compatLnSpc="1"/>
          <a:lstStyle/>
          <a:p>
            <a:fld id="{285D5479-6D16-441E-BA4B-F94F1D183060}" type="slidenum">
              <a:rPr lang="de-DE" altLang="de-DE" smtClean="0"/>
            </a:fld>
            <a:endParaRPr lang="de-DE" alt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ln>
        </p:spPr>
      </p:sp>
      <p:sp>
        <p:nvSpPr>
          <p:cNvPr id="17411" name="Notes Placeholder 2"/>
          <p:cNvSpPr>
            <a:spLocks noGrp="1"/>
          </p:cNvSpPr>
          <p:nvPr>
            <p:ph type="body" idx="1"/>
          </p:nvPr>
        </p:nvSpPr>
        <p:spPr bwMode="auto">
          <a:noFill/>
        </p:spPr>
        <p:txBody>
          <a:bodyPr wrap="square" numCol="1" anchor="t" anchorCtr="0" compatLnSpc="1"/>
          <a:lstStyle/>
          <a:p>
            <a:pPr eaLnBrk="1" hangingPunct="1">
              <a:spcBef>
                <a:spcPct val="0"/>
              </a:spcBef>
            </a:pPr>
            <a:endParaRPr lang="de-DE" altLang="de-DE" smtClean="0"/>
          </a:p>
        </p:txBody>
      </p:sp>
      <p:sp>
        <p:nvSpPr>
          <p:cNvPr id="17412" name="Slide Number Placeholder 3"/>
          <p:cNvSpPr>
            <a:spLocks noGrp="1"/>
          </p:cNvSpPr>
          <p:nvPr>
            <p:ph type="sldNum" sz="quarter" idx="5"/>
          </p:nvPr>
        </p:nvSpPr>
        <p:spPr bwMode="auto">
          <a:noFill/>
          <a:ln>
            <a:miter lim="800000"/>
          </a:ln>
        </p:spPr>
        <p:txBody>
          <a:bodyPr wrap="square" numCol="1" anchorCtr="0" compatLnSpc="1"/>
          <a:lstStyle/>
          <a:p>
            <a:fld id="{285D5479-6D16-441E-BA4B-F94F1D183060}" type="slidenum">
              <a:rPr lang="de-DE" altLang="de-DE" smtClean="0"/>
            </a:fld>
            <a:endParaRPr lang="de-DE" alt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ln>
        </p:spPr>
      </p:sp>
      <p:sp>
        <p:nvSpPr>
          <p:cNvPr id="33795" name="Notes Placeholder 2"/>
          <p:cNvSpPr>
            <a:spLocks noGrp="1"/>
          </p:cNvSpPr>
          <p:nvPr>
            <p:ph type="body" idx="1"/>
          </p:nvPr>
        </p:nvSpPr>
        <p:spPr bwMode="auto">
          <a:noFill/>
        </p:spPr>
        <p:txBody>
          <a:bodyPr wrap="square" numCol="1" anchor="t" anchorCtr="0" compatLnSpc="1"/>
          <a:lstStyle/>
          <a:p>
            <a:pPr eaLnBrk="1" hangingPunct="1">
              <a:spcBef>
                <a:spcPct val="0"/>
              </a:spcBef>
            </a:pPr>
            <a:endParaRPr lang="de-DE" altLang="de-DE" smtClean="0"/>
          </a:p>
        </p:txBody>
      </p:sp>
      <p:sp>
        <p:nvSpPr>
          <p:cNvPr id="33796" name="Slide Number Placeholder 3"/>
          <p:cNvSpPr>
            <a:spLocks noGrp="1"/>
          </p:cNvSpPr>
          <p:nvPr>
            <p:ph type="sldNum" sz="quarter" idx="5"/>
          </p:nvPr>
        </p:nvSpPr>
        <p:spPr bwMode="auto">
          <a:noFill/>
          <a:ln>
            <a:miter lim="800000"/>
          </a:ln>
        </p:spPr>
        <p:txBody>
          <a:bodyPr wrap="square" numCol="1" anchorCtr="0" compatLnSpc="1"/>
          <a:lstStyle/>
          <a:p>
            <a:fld id="{6452811E-1238-4B82-A840-5D48A3C8AC60}" type="slidenum">
              <a:rPr lang="de-DE" altLang="de-DE" smtClean="0">
                <a:solidFill>
                  <a:prstClr val="black"/>
                </a:solidFill>
              </a:rPr>
            </a:fld>
            <a:endParaRPr lang="de-DE" altLang="de-DE" smtClean="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ln>
        </p:spPr>
      </p:sp>
      <p:sp>
        <p:nvSpPr>
          <p:cNvPr id="33795" name="Notes Placeholder 2"/>
          <p:cNvSpPr>
            <a:spLocks noGrp="1"/>
          </p:cNvSpPr>
          <p:nvPr>
            <p:ph type="body" idx="1"/>
          </p:nvPr>
        </p:nvSpPr>
        <p:spPr bwMode="auto">
          <a:noFill/>
        </p:spPr>
        <p:txBody>
          <a:bodyPr wrap="square" numCol="1" anchor="t" anchorCtr="0" compatLnSpc="1"/>
          <a:lstStyle/>
          <a:p>
            <a:pPr eaLnBrk="1" hangingPunct="1">
              <a:spcBef>
                <a:spcPct val="0"/>
              </a:spcBef>
            </a:pPr>
            <a:endParaRPr lang="de-DE" altLang="de-DE" smtClean="0"/>
          </a:p>
        </p:txBody>
      </p:sp>
      <p:sp>
        <p:nvSpPr>
          <p:cNvPr id="33796" name="Slide Number Placeholder 3"/>
          <p:cNvSpPr>
            <a:spLocks noGrp="1"/>
          </p:cNvSpPr>
          <p:nvPr>
            <p:ph type="sldNum" sz="quarter" idx="5"/>
          </p:nvPr>
        </p:nvSpPr>
        <p:spPr bwMode="auto">
          <a:noFill/>
          <a:ln>
            <a:miter lim="800000"/>
          </a:ln>
        </p:spPr>
        <p:txBody>
          <a:bodyPr wrap="square" numCol="1" anchorCtr="0" compatLnSpc="1"/>
          <a:lstStyle/>
          <a:p>
            <a:fld id="{6452811E-1238-4B82-A840-5D48A3C8AC60}" type="slidenum">
              <a:rPr lang="de-DE" altLang="de-DE" smtClean="0">
                <a:solidFill>
                  <a:prstClr val="black"/>
                </a:solidFill>
              </a:rPr>
            </a:fld>
            <a:endParaRPr lang="de-DE" altLang="de-DE"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81DA2C2-3654-4232-892E-68AF7281A30E}" type="datetimeFigureOut">
              <a:rPr lang="id-ID" smtClean="0"/>
            </a:fld>
            <a:endParaRPr lang="id-ID"/>
          </a:p>
        </p:txBody>
      </p:sp>
      <p:sp>
        <p:nvSpPr>
          <p:cNvPr id="17" name="Footer Placeholder 16"/>
          <p:cNvSpPr>
            <a:spLocks noGrp="1"/>
          </p:cNvSpPr>
          <p:nvPr>
            <p:ph type="ftr" sz="quarter" idx="11"/>
          </p:nvPr>
        </p:nvSpPr>
        <p:spPr/>
        <p:txBody>
          <a:bodyPr/>
          <a:lstStyle/>
          <a:p>
            <a:endParaRPr lang="id-ID"/>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F1D88BD-9F78-40B7-8E89-70AAF50BF9E8}" type="slidenum">
              <a:rPr lang="id-ID" smtClean="0"/>
            </a:fld>
            <a:endParaRPr lang="id-ID"/>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81DA2C2-3654-4232-892E-68AF7281A30E}" type="datetimeFigureOut">
              <a:rPr lang="id-ID" smtClean="0"/>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F1D88BD-9F78-40B7-8E89-70AAF50BF9E8}" type="slidenum">
              <a:rPr lang="id-ID" smtClean="0"/>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81DA2C2-3654-4232-892E-68AF7281A30E}" type="datetimeFigureOut">
              <a:rPr lang="id-ID" smtClean="0"/>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F1D88BD-9F78-40B7-8E89-70AAF50BF9E8}" type="slidenum">
              <a:rPr lang="id-ID" smtClean="0"/>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81DA2C2-3654-4232-892E-68AF7281A30E}" type="datetimeFigureOut">
              <a:rPr lang="id-ID" smtClean="0"/>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F1D88BD-9F78-40B7-8E89-70AAF50BF9E8}" type="slidenum">
              <a:rPr lang="id-ID" smtClean="0"/>
            </a:fld>
            <a:endParaRPr lang="id-ID"/>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E81DA2C2-3654-4232-892E-68AF7281A30E}" type="datetimeFigureOut">
              <a:rPr lang="id-ID" smtClean="0"/>
            </a:fld>
            <a:endParaRPr lang="id-ID"/>
          </a:p>
        </p:txBody>
      </p:sp>
      <p:sp>
        <p:nvSpPr>
          <p:cNvPr id="5" name="Footer Placeholder 4"/>
          <p:cNvSpPr>
            <a:spLocks noGrp="1"/>
          </p:cNvSpPr>
          <p:nvPr>
            <p:ph type="ftr" sz="quarter" idx="11"/>
          </p:nvPr>
        </p:nvSpPr>
        <p:spPr>
          <a:xfrm>
            <a:off x="800100" y="6172200"/>
            <a:ext cx="4000500" cy="457200"/>
          </a:xfrm>
        </p:spPr>
        <p:txBody>
          <a:bodyPr/>
          <a:lstStyle/>
          <a:p>
            <a:endParaRPr lang="id-ID"/>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F1D88BD-9F78-40B7-8E89-70AAF50BF9E8}" type="slidenum">
              <a:rPr lang="id-ID" smtClean="0"/>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81DA2C2-3654-4232-892E-68AF7281A30E}" type="datetimeFigureOut">
              <a:rPr lang="id-ID" smtClean="0"/>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F1D88BD-9F78-40B7-8E89-70AAF50BF9E8}" type="slidenum">
              <a:rPr lang="id-ID" smtClean="0"/>
            </a:fld>
            <a:endParaRPr lang="id-ID"/>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7" name="Date Placeholder 6"/>
          <p:cNvSpPr>
            <a:spLocks noGrp="1"/>
          </p:cNvSpPr>
          <p:nvPr>
            <p:ph type="dt" sz="half" idx="10"/>
          </p:nvPr>
        </p:nvSpPr>
        <p:spPr/>
        <p:txBody>
          <a:bodyPr/>
          <a:lstStyle/>
          <a:p>
            <a:fld id="{E81DA2C2-3654-4232-892E-68AF7281A30E}" type="datetimeFigureOut">
              <a:rPr lang="id-ID" smtClean="0"/>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F1D88BD-9F78-40B7-8E89-70AAF50BF9E8}" type="slidenum">
              <a:rPr lang="id-ID" smtClean="0"/>
            </a:fld>
            <a:endParaRPr lang="id-ID"/>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81DA2C2-3654-4232-892E-68AF7281A30E}" type="datetimeFigureOut">
              <a:rPr lang="id-ID" smtClean="0"/>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F1D88BD-9F78-40B7-8E89-70AAF50BF9E8}" type="slidenum">
              <a:rPr lang="id-ID" smtClean="0"/>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1DA2C2-3654-4232-892E-68AF7281A30E}" type="datetimeFigureOut">
              <a:rPr lang="id-ID" smtClean="0"/>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F1D88BD-9F78-40B7-8E89-70AAF50BF9E8}" type="slidenum">
              <a:rPr lang="id-ID" smtClean="0"/>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5" name="Date Placeholder 4"/>
          <p:cNvSpPr>
            <a:spLocks noGrp="1"/>
          </p:cNvSpPr>
          <p:nvPr>
            <p:ph type="dt" sz="half" idx="10"/>
          </p:nvPr>
        </p:nvSpPr>
        <p:spPr/>
        <p:txBody>
          <a:bodyPr/>
          <a:lstStyle/>
          <a:p>
            <a:fld id="{E81DA2C2-3654-4232-892E-68AF7281A30E}" type="datetimeFigureOut">
              <a:rPr lang="id-ID" smtClean="0"/>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F1D88BD-9F78-40B7-8E89-70AAF50BF9E8}" type="slidenum">
              <a:rPr lang="id-ID" smtClean="0"/>
            </a:fld>
            <a:endParaRPr lang="id-ID"/>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5" name="Date Placeholder 4"/>
          <p:cNvSpPr>
            <a:spLocks noGrp="1"/>
          </p:cNvSpPr>
          <p:nvPr>
            <p:ph type="dt" sz="half" idx="10"/>
          </p:nvPr>
        </p:nvSpPr>
        <p:spPr/>
        <p:txBody>
          <a:bodyPr/>
          <a:lstStyle/>
          <a:p>
            <a:fld id="{E81DA2C2-3654-4232-892E-68AF7281A30E}" type="datetimeFigureOut">
              <a:rPr lang="id-ID" smtClean="0"/>
            </a:fld>
            <a:endParaRPr lang="id-ID"/>
          </a:p>
        </p:txBody>
      </p:sp>
      <p:sp>
        <p:nvSpPr>
          <p:cNvPr id="6" name="Footer Placeholder 5"/>
          <p:cNvSpPr>
            <a:spLocks noGrp="1"/>
          </p:cNvSpPr>
          <p:nvPr>
            <p:ph type="ftr" sz="quarter" idx="11"/>
          </p:nvPr>
        </p:nvSpPr>
        <p:spPr>
          <a:xfrm>
            <a:off x="914400" y="6172200"/>
            <a:ext cx="3886200" cy="457200"/>
          </a:xfrm>
        </p:spPr>
        <p:txBody>
          <a:bodyPr/>
          <a:lstStyle/>
          <a:p>
            <a:endParaRPr lang="id-ID"/>
          </a:p>
        </p:txBody>
      </p:sp>
      <p:sp>
        <p:nvSpPr>
          <p:cNvPr id="7" name="Slide Number Placeholder 6"/>
          <p:cNvSpPr>
            <a:spLocks noGrp="1"/>
          </p:cNvSpPr>
          <p:nvPr>
            <p:ph type="sldNum" sz="quarter" idx="12"/>
          </p:nvPr>
        </p:nvSpPr>
        <p:spPr>
          <a:xfrm>
            <a:off x="146304" y="6208776"/>
            <a:ext cx="457200" cy="457200"/>
          </a:xfrm>
        </p:spPr>
        <p:txBody>
          <a:bodyPr/>
          <a:lstStyle/>
          <a:p>
            <a:fld id="{BF1D88BD-9F78-40B7-8E89-70AAF50BF9E8}" type="slidenum">
              <a:rPr lang="id-ID" smtClean="0"/>
            </a:fld>
            <a:endParaRPr lang="id-ID"/>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81DA2C2-3654-4232-892E-68AF7281A30E}" type="datetimeFigureOut">
              <a:rPr lang="id-ID" smtClean="0"/>
            </a:fld>
            <a:endParaRPr lang="id-ID"/>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id-ID"/>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F1D88BD-9F78-40B7-8E89-70AAF50BF9E8}" type="slidenum">
              <a:rPr lang="id-ID" smtClean="0"/>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panose="05020102010507070707"/>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panose="05020102010507070707"/>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panose="05020102010507070707"/>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panose="05020102010507070707"/>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7.GIF"/></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1.xml"/><Relationship Id="rId7"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2.xml"/><Relationship Id="rId3" Type="http://schemas.openxmlformats.org/officeDocument/2006/relationships/image" Target="../media/image3.png"/><Relationship Id="rId2" Type="http://schemas.openxmlformats.org/officeDocument/2006/relationships/chart" Target="../charts/chart2.xml"/><Relationship Id="rId1" Type="http://schemas.openxmlformats.org/officeDocument/2006/relationships/chart" Target="../charts/chart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8018" y="1673805"/>
            <a:ext cx="8685965" cy="990109"/>
          </a:xfrm>
        </p:spPr>
        <p:txBody>
          <a:bodyPr>
            <a:noAutofit/>
          </a:bodyPr>
          <a:lstStyle/>
          <a:p>
            <a:r>
              <a:rPr lang="id-ID" sz="2800" b="1" dirty="0" smtClean="0">
                <a:latin typeface="Cambria" panose="02040503050406030204" pitchFamily="18" charset="0"/>
              </a:rPr>
              <a:t>Energy Fund dan Petroleum sebagai stimulus keadilan energi bagi seluruh rakyat Indonesia</a:t>
            </a:r>
            <a:endParaRPr lang="id-ID" sz="2800" b="1" dirty="0">
              <a:latin typeface="Cambria" panose="02040503050406030204" pitchFamily="18" charset="0"/>
            </a:endParaRPr>
          </a:p>
        </p:txBody>
      </p:sp>
      <p:pic>
        <p:nvPicPr>
          <p:cNvPr id="4" name="Picture 3" descr="D:\PUSHEP\logo fix model awal - file ukuran besar - Copy.jpg"/>
          <p:cNvPicPr/>
          <p:nvPr/>
        </p:nvPicPr>
        <p:blipFill>
          <a:blip r:embed="rId1" cstate="print"/>
          <a:srcRect/>
          <a:stretch>
            <a:fillRect/>
          </a:stretch>
        </p:blipFill>
        <p:spPr bwMode="auto">
          <a:xfrm>
            <a:off x="457200" y="3962400"/>
            <a:ext cx="2971800" cy="1905000"/>
          </a:xfrm>
          <a:prstGeom prst="rect">
            <a:avLst/>
          </a:prstGeom>
          <a:noFill/>
          <a:ln w="9525">
            <a:noFill/>
            <a:miter lim="800000"/>
            <a:headEnd/>
            <a:tailEnd/>
          </a:ln>
        </p:spPr>
      </p:pic>
      <p:sp>
        <p:nvSpPr>
          <p:cNvPr id="6" name="Subtitle 2"/>
          <p:cNvSpPr>
            <a:spLocks noGrp="1"/>
          </p:cNvSpPr>
          <p:nvPr>
            <p:ph type="subTitle" idx="1"/>
          </p:nvPr>
        </p:nvSpPr>
        <p:spPr>
          <a:xfrm>
            <a:off x="3429000" y="4305300"/>
            <a:ext cx="5181600" cy="1143000"/>
          </a:xfrm>
        </p:spPr>
        <p:txBody>
          <a:bodyPr>
            <a:normAutofit/>
          </a:bodyPr>
          <a:lstStyle/>
          <a:p>
            <a:pPr algn="r"/>
            <a:r>
              <a:rPr lang="id-ID" sz="1600" i="1" dirty="0" smtClean="0"/>
              <a:t>Disampaikan Oleh:</a:t>
            </a:r>
            <a:endParaRPr lang="id-ID" sz="1600" i="1" dirty="0" smtClean="0"/>
          </a:p>
          <a:p>
            <a:pPr algn="r"/>
            <a:r>
              <a:rPr lang="id-ID" sz="1800" b="1" dirty="0" smtClean="0">
                <a:solidFill>
                  <a:srgbClr val="00009A"/>
                </a:solidFill>
                <a:effectLst>
                  <a:outerShdw blurRad="38100" dist="38100" dir="2700000" algn="tl">
                    <a:srgbClr val="000000">
                      <a:alpha val="43137"/>
                    </a:srgbClr>
                  </a:outerShdw>
                </a:effectLst>
              </a:rPr>
              <a:t>Bisman Bhaktiar, SH., MH., MM.</a:t>
            </a:r>
            <a:endParaRPr lang="id-ID" sz="1800" b="1" dirty="0" smtClean="0">
              <a:solidFill>
                <a:srgbClr val="00009A"/>
              </a:solidFill>
              <a:effectLst>
                <a:outerShdw blurRad="38100" dist="38100" dir="2700000" algn="tl">
                  <a:srgbClr val="000000">
                    <a:alpha val="43137"/>
                  </a:srgbClr>
                </a:outerShdw>
              </a:effectLst>
            </a:endParaRPr>
          </a:p>
          <a:p>
            <a:pPr algn="r"/>
            <a:r>
              <a:rPr lang="id-ID" sz="1600" b="1" dirty="0" smtClean="0">
                <a:solidFill>
                  <a:srgbClr val="00009A"/>
                </a:solidFill>
                <a:effectLst>
                  <a:outerShdw blurRad="38100" dist="38100" dir="2700000" algn="tl">
                    <a:srgbClr val="000000">
                      <a:alpha val="43137"/>
                    </a:srgbClr>
                  </a:outerShdw>
                </a:effectLst>
              </a:rPr>
              <a:t>Direktur Eksekutif </a:t>
            </a:r>
            <a:endParaRPr lang="id-ID" sz="1600" b="1" dirty="0" smtClean="0">
              <a:solidFill>
                <a:srgbClr val="00009A"/>
              </a:solidFill>
              <a:effectLst>
                <a:outerShdw blurRad="38100" dist="38100" dir="2700000" algn="tl">
                  <a:srgbClr val="000000">
                    <a:alpha val="43137"/>
                  </a:srgbClr>
                </a:outerShdw>
              </a:effectLst>
            </a:endParaRPr>
          </a:p>
          <a:p>
            <a:endParaRPr lang="id-ID"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a:xfrm>
            <a:off x="258019" y="735931"/>
            <a:ext cx="8510588" cy="604837"/>
          </a:xfrm>
        </p:spPr>
        <p:txBody>
          <a:bodyPr>
            <a:normAutofit fontScale="90000"/>
          </a:bodyPr>
          <a:lstStyle/>
          <a:p>
            <a:pPr>
              <a:defRPr/>
            </a:pPr>
            <a:r>
              <a:rPr lang="en-US" sz="2600" b="1" dirty="0" smtClean="0">
                <a:solidFill>
                  <a:srgbClr val="FF0000"/>
                </a:solidFill>
              </a:rPr>
              <a:t>PENILAIAN DUNIA INTERNASIONAL </a:t>
            </a:r>
            <a:br>
              <a:rPr lang="en-US" sz="2600" b="1" dirty="0" smtClean="0">
                <a:solidFill>
                  <a:srgbClr val="FF0000"/>
                </a:solidFill>
              </a:rPr>
            </a:br>
            <a:r>
              <a:rPr lang="en-US" sz="2600" b="1" dirty="0" smtClean="0">
                <a:solidFill>
                  <a:srgbClr val="FF0000"/>
                </a:solidFill>
              </a:rPr>
              <a:t>TERHADAP KETAHANAN ENERGI INDONESIA</a:t>
            </a:r>
            <a:endParaRPr lang="en-CA" sz="2600" b="1" dirty="0">
              <a:solidFill>
                <a:srgbClr val="FF0000"/>
              </a:solidFill>
            </a:endParaRPr>
          </a:p>
        </p:txBody>
      </p:sp>
      <p:sp>
        <p:nvSpPr>
          <p:cNvPr id="14" name="Content Placeholder 2"/>
          <p:cNvSpPr>
            <a:spLocks noGrp="1"/>
          </p:cNvSpPr>
          <p:nvPr>
            <p:ph idx="1"/>
          </p:nvPr>
        </p:nvSpPr>
        <p:spPr>
          <a:xfrm>
            <a:off x="395288" y="1713061"/>
            <a:ext cx="5329237" cy="4740275"/>
          </a:xfrm>
        </p:spPr>
        <p:txBody>
          <a:bodyPr>
            <a:normAutofit fontScale="70000" lnSpcReduction="20000"/>
          </a:bodyPr>
          <a:lstStyle/>
          <a:p>
            <a:pPr marL="0" indent="0" algn="just">
              <a:lnSpc>
                <a:spcPct val="120000"/>
              </a:lnSpc>
              <a:spcBef>
                <a:spcPts val="0"/>
              </a:spcBef>
              <a:spcAft>
                <a:spcPts val="600"/>
              </a:spcAft>
              <a:buFont typeface="Arial" panose="020B0604020202020204" pitchFamily="34" charset="0"/>
              <a:buNone/>
              <a:defRPr/>
            </a:pPr>
            <a:r>
              <a:rPr lang="en-US" sz="2000" b="1" dirty="0" err="1"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Hasil</a:t>
            </a: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a:t>
            </a:r>
            <a:r>
              <a:rPr lang="en-US" sz="2000" b="1" i="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Energy Sustainability Index Rankings </a:t>
            </a:r>
            <a:r>
              <a:rPr lang="en-US" sz="2000" b="1" dirty="0" err="1"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oleh</a:t>
            </a: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a:t>
            </a:r>
            <a:r>
              <a:rPr lang="en-US" sz="2000" b="1" i="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WEC:</a:t>
            </a:r>
            <a:endPar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spcBef>
                <a:spcPts val="0"/>
              </a:spcBef>
              <a:spcAft>
                <a:spcPts val="600"/>
              </a:spcAft>
              <a:buFont typeface="Arial" panose="020B0604020202020204" pitchFamily="34" charset="0"/>
              <a:buNone/>
              <a:defRPr/>
            </a:pP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Indonesia </a:t>
            </a:r>
            <a:r>
              <a:rPr lang="en-US" sz="2000" b="1" dirty="0" err="1"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menempati</a:t>
            </a: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urutan</a:t>
            </a: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a:t>
            </a:r>
            <a:r>
              <a:rPr lang="id-ID"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65</a:t>
            </a: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tahun</a:t>
            </a: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201</a:t>
            </a:r>
            <a:r>
              <a:rPr lang="id-ID"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5</a:t>
            </a: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melorot</a:t>
            </a: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dari</a:t>
            </a: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urutan</a:t>
            </a:r>
            <a:r>
              <a:rPr lang="id-ID"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60 (tahun 2012), dan urutan</a:t>
            </a: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a:t>
            </a:r>
            <a:r>
              <a:rPr lang="id-ID"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47</a:t>
            </a: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tahun</a:t>
            </a: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2011) </a:t>
            </a:r>
            <a:r>
              <a:rPr lang="id-ID"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serta</a:t>
            </a: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urutan</a:t>
            </a: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a:t>
            </a:r>
            <a:r>
              <a:rPr lang="id-ID"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29</a:t>
            </a: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a:t>
            </a:r>
            <a:r>
              <a:rPr lang="en-US" sz="2000" b="1" dirty="0" err="1"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tahun</a:t>
            </a:r>
            <a:r>
              <a:rPr lang="en-US"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rPr>
              <a:t> 2010).</a:t>
            </a:r>
            <a:endParaRPr lang="id-ID" sz="2000" b="1" dirty="0" smtClean="0">
              <a:solidFill>
                <a:schemeClr val="accent2">
                  <a:lumMod val="60000"/>
                  <a:lumOff val="40000"/>
                </a:schemeClr>
              </a:solidFill>
              <a:latin typeface="Tahoma" panose="020B0604030504040204" pitchFamily="34" charset="0"/>
              <a:ea typeface="Tahoma" panose="020B0604030504040204" pitchFamily="34" charset="0"/>
              <a:cs typeface="Tahoma" panose="020B0604030504040204" pitchFamily="34" charset="0"/>
            </a:endParaRPr>
          </a:p>
          <a:p>
            <a:pPr>
              <a:defRPr/>
            </a:pPr>
            <a:r>
              <a:rPr lang="id-ID" sz="2000" dirty="0" smtClean="0">
                <a:solidFill>
                  <a:srgbClr val="FF0000"/>
                </a:solidFill>
                <a:latin typeface="Tahoma" panose="020B0604030504040204" pitchFamily="34" charset="0"/>
                <a:ea typeface="Tahoma" panose="020B0604030504040204" pitchFamily="34" charset="0"/>
                <a:cs typeface="Tahoma" panose="020B0604030504040204" pitchFamily="34" charset="0"/>
              </a:rPr>
              <a:t>Variable :</a:t>
            </a:r>
            <a:endParaRPr lang="id-ID" sz="2000"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pPr>
              <a:defRPr/>
            </a:pPr>
            <a:r>
              <a:rPr lang="id-ID" sz="2400" dirty="0" smtClean="0">
                <a:solidFill>
                  <a:srgbClr val="0F3277"/>
                </a:solidFill>
                <a:latin typeface="Tahoma" panose="020B0604030504040204" pitchFamily="34" charset="0"/>
                <a:ea typeface="Tahoma" panose="020B0604030504040204" pitchFamily="34" charset="0"/>
                <a:cs typeface="Tahoma" panose="020B0604030504040204" pitchFamily="34" charset="0"/>
              </a:rPr>
              <a:t>Energy </a:t>
            </a:r>
            <a:r>
              <a:rPr lang="id-ID" sz="2400" dirty="0">
                <a:solidFill>
                  <a:srgbClr val="0F3277"/>
                </a:solidFill>
                <a:latin typeface="Tahoma" panose="020B0604030504040204" pitchFamily="34" charset="0"/>
                <a:ea typeface="Tahoma" panose="020B0604030504040204" pitchFamily="34" charset="0"/>
                <a:cs typeface="Tahoma" panose="020B0604030504040204" pitchFamily="34" charset="0"/>
              </a:rPr>
              <a:t>Resource </a:t>
            </a:r>
            <a:r>
              <a:rPr lang="id-ID" sz="2400" dirty="0">
                <a:solidFill>
                  <a:srgbClr val="C9043C"/>
                </a:solidFill>
                <a:latin typeface="Tahoma" panose="020B0604030504040204" pitchFamily="34" charset="0"/>
                <a:ea typeface="Tahoma" panose="020B0604030504040204" pitchFamily="34" charset="0"/>
                <a:cs typeface="Tahoma" panose="020B0604030504040204" pitchFamily="34" charset="0"/>
              </a:rPr>
              <a:t>Availability</a:t>
            </a:r>
            <a:endParaRPr lang="id-ID" sz="2400" dirty="0">
              <a:solidFill>
                <a:srgbClr val="C9043C"/>
              </a:solidFill>
              <a:latin typeface="Tahoma" panose="020B0604030504040204" pitchFamily="34" charset="0"/>
              <a:ea typeface="Tahoma" panose="020B0604030504040204" pitchFamily="34" charset="0"/>
              <a:cs typeface="Tahoma" panose="020B0604030504040204" pitchFamily="34" charset="0"/>
            </a:endParaRPr>
          </a:p>
          <a:p>
            <a:pPr algn="just">
              <a:defRPr/>
            </a:pPr>
            <a:r>
              <a:rPr lang="id-ID" sz="2000" dirty="0">
                <a:solidFill>
                  <a:srgbClr val="0F3277"/>
                </a:solidFill>
                <a:latin typeface="Tahoma" panose="020B0604030504040204" pitchFamily="34" charset="0"/>
                <a:ea typeface="Tahoma" panose="020B0604030504040204" pitchFamily="34" charset="0"/>
                <a:cs typeface="Tahoma" panose="020B0604030504040204" pitchFamily="34" charset="0"/>
              </a:rPr>
              <a:t>Conventional and unconventional hydrocarbon resources, renewable resources (wind, solar, biofuels)</a:t>
            </a:r>
            <a:endParaRPr lang="id-ID" sz="2000" dirty="0">
              <a:solidFill>
                <a:srgbClr val="0F3277"/>
              </a:solidFill>
              <a:latin typeface="Tahoma" panose="020B0604030504040204" pitchFamily="34" charset="0"/>
              <a:ea typeface="Tahoma" panose="020B0604030504040204" pitchFamily="34" charset="0"/>
              <a:cs typeface="Tahoma" panose="020B0604030504040204" pitchFamily="34" charset="0"/>
            </a:endParaRPr>
          </a:p>
          <a:p>
            <a:pPr algn="just">
              <a:defRPr/>
            </a:pPr>
            <a:r>
              <a:rPr lang="id-ID" sz="2400" dirty="0">
                <a:solidFill>
                  <a:srgbClr val="C9043C"/>
                </a:solidFill>
                <a:latin typeface="Tahoma" panose="020B0604030504040204" pitchFamily="34" charset="0"/>
                <a:ea typeface="Tahoma" panose="020B0604030504040204" pitchFamily="34" charset="0"/>
                <a:cs typeface="Tahoma" panose="020B0604030504040204" pitchFamily="34" charset="0"/>
              </a:rPr>
              <a:t>Accessibility </a:t>
            </a:r>
            <a:r>
              <a:rPr lang="id-ID" sz="2400" dirty="0" smtClean="0">
                <a:solidFill>
                  <a:srgbClr val="0F3277"/>
                </a:solidFill>
                <a:latin typeface="Tahoma" panose="020B0604030504040204" pitchFamily="34" charset="0"/>
                <a:ea typeface="Tahoma" panose="020B0604030504040204" pitchFamily="34" charset="0"/>
                <a:cs typeface="Tahoma" panose="020B0604030504040204" pitchFamily="34" charset="0"/>
              </a:rPr>
              <a:t>Barriers : </a:t>
            </a:r>
            <a:r>
              <a:rPr lang="en-US" sz="2000" dirty="0" smtClean="0">
                <a:solidFill>
                  <a:srgbClr val="0F3277"/>
                </a:solidFill>
                <a:latin typeface="Tahoma" panose="020B0604030504040204" pitchFamily="34" charset="0"/>
                <a:ea typeface="Tahoma" panose="020B0604030504040204" pitchFamily="34" charset="0"/>
                <a:cs typeface="Tahoma" panose="020B0604030504040204" pitchFamily="34" charset="0"/>
              </a:rPr>
              <a:t>Barriers </a:t>
            </a:r>
            <a:r>
              <a:rPr lang="en-US" sz="2000" dirty="0">
                <a:solidFill>
                  <a:srgbClr val="0F3277"/>
                </a:solidFill>
                <a:latin typeface="Tahoma" panose="020B0604030504040204" pitchFamily="34" charset="0"/>
                <a:ea typeface="Tahoma" panose="020B0604030504040204" pitchFamily="34" charset="0"/>
                <a:cs typeface="Tahoma" panose="020B0604030504040204" pitchFamily="34" charset="0"/>
              </a:rPr>
              <a:t>(geopolitical, financial and human constraints, fiscal regimes, and need for major infrastructure </a:t>
            </a:r>
            <a:r>
              <a:rPr lang="en-US" sz="2000" dirty="0" smtClean="0">
                <a:solidFill>
                  <a:srgbClr val="0F3277"/>
                </a:solidFill>
                <a:latin typeface="Tahoma" panose="020B0604030504040204" pitchFamily="34" charset="0"/>
                <a:ea typeface="Tahoma" panose="020B0604030504040204" pitchFamily="34" charset="0"/>
                <a:cs typeface="Tahoma" panose="020B0604030504040204" pitchFamily="34" charset="0"/>
              </a:rPr>
              <a:t>and</a:t>
            </a:r>
            <a:r>
              <a:rPr lang="id-ID" sz="2000" dirty="0" smtClean="0">
                <a:solidFill>
                  <a:srgbClr val="0F3277"/>
                </a:solidFill>
                <a:latin typeface="Tahoma" panose="020B0604030504040204" pitchFamily="34" charset="0"/>
                <a:ea typeface="Tahoma" panose="020B0604030504040204" pitchFamily="34" charset="0"/>
                <a:cs typeface="Tahoma" panose="020B0604030504040204" pitchFamily="34" charset="0"/>
              </a:rPr>
              <a:t> </a:t>
            </a:r>
            <a:r>
              <a:rPr lang="en-US" sz="2000" dirty="0" smtClean="0">
                <a:solidFill>
                  <a:srgbClr val="0F3277"/>
                </a:solidFill>
                <a:latin typeface="Tahoma" panose="020B0604030504040204" pitchFamily="34" charset="0"/>
                <a:ea typeface="Tahoma" panose="020B0604030504040204" pitchFamily="34" charset="0"/>
                <a:cs typeface="Tahoma" panose="020B0604030504040204" pitchFamily="34" charset="0"/>
              </a:rPr>
              <a:t>technology </a:t>
            </a:r>
            <a:r>
              <a:rPr lang="en-US" sz="2000" dirty="0">
                <a:solidFill>
                  <a:srgbClr val="0F3277"/>
                </a:solidFill>
                <a:latin typeface="Tahoma" panose="020B0604030504040204" pitchFamily="34" charset="0"/>
                <a:ea typeface="Tahoma" panose="020B0604030504040204" pitchFamily="34" charset="0"/>
                <a:cs typeface="Tahoma" panose="020B0604030504040204" pitchFamily="34" charset="0"/>
              </a:rPr>
              <a:t>deployment) to explore and develop available resources.</a:t>
            </a:r>
            <a:endParaRPr lang="en-US" sz="2000" dirty="0">
              <a:solidFill>
                <a:srgbClr val="0F3277"/>
              </a:solidFill>
              <a:latin typeface="Tahoma" panose="020B0604030504040204" pitchFamily="34" charset="0"/>
              <a:ea typeface="Tahoma" panose="020B0604030504040204" pitchFamily="34" charset="0"/>
              <a:cs typeface="Tahoma" panose="020B0604030504040204" pitchFamily="34" charset="0"/>
            </a:endParaRPr>
          </a:p>
          <a:p>
            <a:pPr>
              <a:defRPr/>
            </a:pPr>
            <a:r>
              <a:rPr lang="id-ID" sz="2400" dirty="0">
                <a:solidFill>
                  <a:srgbClr val="0F3277"/>
                </a:solidFill>
                <a:latin typeface="Tahoma" panose="020B0604030504040204" pitchFamily="34" charset="0"/>
                <a:ea typeface="Tahoma" panose="020B0604030504040204" pitchFamily="34" charset="0"/>
                <a:cs typeface="Tahoma" panose="020B0604030504040204" pitchFamily="34" charset="0"/>
              </a:rPr>
              <a:t>Environmental </a:t>
            </a:r>
            <a:r>
              <a:rPr lang="id-ID" sz="2400" dirty="0" smtClean="0">
                <a:solidFill>
                  <a:srgbClr val="C9043C"/>
                </a:solidFill>
                <a:latin typeface="Tahoma" panose="020B0604030504040204" pitchFamily="34" charset="0"/>
                <a:ea typeface="Tahoma" panose="020B0604030504040204" pitchFamily="34" charset="0"/>
                <a:cs typeface="Tahoma" panose="020B0604030504040204" pitchFamily="34" charset="0"/>
              </a:rPr>
              <a:t>Acceptability : </a:t>
            </a:r>
            <a:r>
              <a:rPr lang="id-ID" sz="2000" dirty="0" smtClean="0">
                <a:solidFill>
                  <a:srgbClr val="0F3277"/>
                </a:solidFill>
                <a:latin typeface="Tahoma" panose="020B0604030504040204" pitchFamily="34" charset="0"/>
                <a:ea typeface="Tahoma" panose="020B0604030504040204" pitchFamily="34" charset="0"/>
                <a:cs typeface="Tahoma" panose="020B0604030504040204" pitchFamily="34" charset="0"/>
              </a:rPr>
              <a:t>environmental </a:t>
            </a:r>
            <a:r>
              <a:rPr lang="id-ID" sz="2000" dirty="0">
                <a:solidFill>
                  <a:srgbClr val="0F3277"/>
                </a:solidFill>
                <a:latin typeface="Tahoma" panose="020B0604030504040204" pitchFamily="34" charset="0"/>
                <a:ea typeface="Tahoma" panose="020B0604030504040204" pitchFamily="34" charset="0"/>
                <a:cs typeface="Tahoma" panose="020B0604030504040204" pitchFamily="34" charset="0"/>
              </a:rPr>
              <a:t>and safety concerns</a:t>
            </a:r>
            <a:endParaRPr lang="id-ID" sz="2000" dirty="0">
              <a:solidFill>
                <a:srgbClr val="0F3277"/>
              </a:solidFill>
              <a:latin typeface="Tahoma" panose="020B0604030504040204" pitchFamily="34" charset="0"/>
              <a:ea typeface="Tahoma" panose="020B0604030504040204" pitchFamily="34" charset="0"/>
              <a:cs typeface="Tahoma" panose="020B0604030504040204" pitchFamily="34" charset="0"/>
            </a:endParaRPr>
          </a:p>
          <a:p>
            <a:pPr>
              <a:defRPr/>
            </a:pPr>
            <a:r>
              <a:rPr lang="id-ID" sz="2400" dirty="0">
                <a:solidFill>
                  <a:srgbClr val="0F3277"/>
                </a:solidFill>
                <a:latin typeface="Tahoma" panose="020B0604030504040204" pitchFamily="34" charset="0"/>
                <a:ea typeface="Tahoma" panose="020B0604030504040204" pitchFamily="34" charset="0"/>
                <a:cs typeface="Tahoma" panose="020B0604030504040204" pitchFamily="34" charset="0"/>
              </a:rPr>
              <a:t>Investment Cost </a:t>
            </a:r>
            <a:r>
              <a:rPr lang="id-ID" sz="2400" dirty="0" smtClean="0">
                <a:solidFill>
                  <a:srgbClr val="C9043C"/>
                </a:solidFill>
                <a:latin typeface="Tahoma" panose="020B0604030504040204" pitchFamily="34" charset="0"/>
                <a:ea typeface="Tahoma" panose="020B0604030504040204" pitchFamily="34" charset="0"/>
                <a:cs typeface="Tahoma" panose="020B0604030504040204" pitchFamily="34" charset="0"/>
              </a:rPr>
              <a:t>Affordability : </a:t>
            </a:r>
            <a:r>
              <a:rPr lang="en-US" sz="2000" dirty="0" smtClean="0">
                <a:solidFill>
                  <a:srgbClr val="0F3277"/>
                </a:solidFill>
                <a:latin typeface="Tahoma" panose="020B0604030504040204" pitchFamily="34" charset="0"/>
                <a:ea typeface="Tahoma" panose="020B0604030504040204" pitchFamily="34" charset="0"/>
                <a:cs typeface="Tahoma" panose="020B0604030504040204" pitchFamily="34" charset="0"/>
              </a:rPr>
              <a:t>consumers </a:t>
            </a:r>
            <a:r>
              <a:rPr lang="en-US" sz="2000" dirty="0">
                <a:solidFill>
                  <a:srgbClr val="0F3277"/>
                </a:solidFill>
                <a:latin typeface="Tahoma" panose="020B0604030504040204" pitchFamily="34" charset="0"/>
                <a:ea typeface="Tahoma" panose="020B0604030504040204" pitchFamily="34" charset="0"/>
                <a:cs typeface="Tahoma" panose="020B0604030504040204" pitchFamily="34" charset="0"/>
              </a:rPr>
              <a:t>being able to afford energy services, capital and operating cost structures for developing various energy</a:t>
            </a:r>
            <a:endParaRPr lang="en-US" sz="2000" dirty="0">
              <a:solidFill>
                <a:srgbClr val="0F3277"/>
              </a:solidFill>
              <a:latin typeface="Tahoma" panose="020B0604030504040204" pitchFamily="34" charset="0"/>
              <a:ea typeface="Tahoma" panose="020B0604030504040204" pitchFamily="34" charset="0"/>
              <a:cs typeface="Tahoma" panose="020B0604030504040204" pitchFamily="34" charset="0"/>
            </a:endParaRPr>
          </a:p>
          <a:p>
            <a:pPr>
              <a:defRPr/>
            </a:pPr>
            <a:r>
              <a:rPr lang="id-ID" sz="2000" dirty="0" smtClean="0">
                <a:solidFill>
                  <a:srgbClr val="0F3277"/>
                </a:solidFill>
                <a:latin typeface="Tahoma" panose="020B0604030504040204" pitchFamily="34" charset="0"/>
                <a:ea typeface="Tahoma" panose="020B0604030504040204" pitchFamily="34" charset="0"/>
                <a:cs typeface="Tahoma" panose="020B0604030504040204" pitchFamily="34" charset="0"/>
              </a:rPr>
              <a:t>sources</a:t>
            </a:r>
            <a:endParaRPr lang="id-ID" sz="2000"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9223" name="Rectangle 14"/>
          <p:cNvSpPr>
            <a:spLocks noChangeArrowheads="1"/>
          </p:cNvSpPr>
          <p:nvPr/>
        </p:nvSpPr>
        <p:spPr bwMode="auto">
          <a:xfrm>
            <a:off x="5940425" y="1539071"/>
            <a:ext cx="2609689" cy="369332"/>
          </a:xfrm>
          <a:prstGeom prst="rect">
            <a:avLst/>
          </a:prstGeom>
          <a:noFill/>
          <a:ln w="9525">
            <a:noFill/>
            <a:miter lim="800000"/>
          </a:ln>
        </p:spPr>
        <p:txBody>
          <a:bodyPr wrap="none">
            <a:spAutoFit/>
          </a:bodyPr>
          <a:lstStyle/>
          <a:p>
            <a:r>
              <a:rPr lang="en-US" b="1" i="1" dirty="0">
                <a:solidFill>
                  <a:srgbClr val="FF0000"/>
                </a:solidFill>
              </a:rPr>
              <a:t>World Energy </a:t>
            </a:r>
            <a:r>
              <a:rPr lang="en-US" b="1" i="1" dirty="0" smtClean="0">
                <a:solidFill>
                  <a:srgbClr val="FF0000"/>
                </a:solidFill>
              </a:rPr>
              <a:t>Council</a:t>
            </a:r>
            <a:r>
              <a:rPr lang="id-ID" b="1" i="1" dirty="0" smtClean="0">
                <a:solidFill>
                  <a:srgbClr val="FF0000"/>
                </a:solidFill>
              </a:rPr>
              <a:t>, 2015</a:t>
            </a:r>
            <a:endParaRPr lang="en-US" i="1" dirty="0">
              <a:solidFill>
                <a:srgbClr val="FF0000"/>
              </a:solidFill>
            </a:endParaRPr>
          </a:p>
        </p:txBody>
      </p:sp>
      <p:graphicFrame>
        <p:nvGraphicFramePr>
          <p:cNvPr id="16" name="Table 15"/>
          <p:cNvGraphicFramePr>
            <a:graphicFrameLocks noGrp="1"/>
          </p:cNvGraphicFramePr>
          <p:nvPr/>
        </p:nvGraphicFramePr>
        <p:xfrm>
          <a:off x="5940425" y="1942296"/>
          <a:ext cx="2532184" cy="4358640"/>
        </p:xfrm>
        <a:graphic>
          <a:graphicData uri="http://schemas.openxmlformats.org/drawingml/2006/table">
            <a:tbl>
              <a:tblPr firstRow="1" bandRow="1">
                <a:tableStyleId>{21E4AEA4-8DFA-4A89-87EB-49C32662AFE0}</a:tableStyleId>
              </a:tblPr>
              <a:tblGrid>
                <a:gridCol w="1406769"/>
                <a:gridCol w="1125415"/>
              </a:tblGrid>
              <a:tr h="316523">
                <a:tc>
                  <a:txBody>
                    <a:bodyPr/>
                    <a:lstStyle/>
                    <a:p>
                      <a:pPr algn="ctr"/>
                      <a:r>
                        <a:rPr lang="en-US" sz="1600" dirty="0" smtClean="0"/>
                        <a:t>Negara</a:t>
                      </a:r>
                      <a:endParaRPr lang="en-US" sz="1600" dirty="0">
                        <a:solidFill>
                          <a:schemeClr val="tx1"/>
                        </a:solidFill>
                      </a:endParaRPr>
                    </a:p>
                  </a:txBody>
                  <a:tcPr marL="84406" marR="84406"/>
                </a:tc>
                <a:tc>
                  <a:txBody>
                    <a:bodyPr/>
                    <a:lstStyle/>
                    <a:p>
                      <a:pPr algn="ctr"/>
                      <a:r>
                        <a:rPr lang="en-US" sz="1600" dirty="0" smtClean="0"/>
                        <a:t>Ranking</a:t>
                      </a:r>
                      <a:endParaRPr lang="en-US" sz="1600" dirty="0">
                        <a:solidFill>
                          <a:schemeClr val="tx1"/>
                        </a:solidFill>
                      </a:endParaRPr>
                    </a:p>
                  </a:txBody>
                  <a:tcPr marL="84406" marR="84406"/>
                </a:tc>
              </a:tr>
              <a:tr h="140677">
                <a:tc>
                  <a:txBody>
                    <a:bodyPr/>
                    <a:lstStyle/>
                    <a:p>
                      <a:r>
                        <a:rPr lang="en-US" sz="1600" dirty="0" smtClean="0"/>
                        <a:t>Kanada</a:t>
                      </a:r>
                      <a:endParaRPr lang="en-US" sz="1600" dirty="0"/>
                    </a:p>
                  </a:txBody>
                  <a:tcPr marL="84406" marR="84406"/>
                </a:tc>
                <a:tc>
                  <a:txBody>
                    <a:bodyPr/>
                    <a:lstStyle/>
                    <a:p>
                      <a:pPr algn="ctr"/>
                      <a:r>
                        <a:rPr lang="en-US" sz="1600" dirty="0" smtClean="0"/>
                        <a:t>1</a:t>
                      </a:r>
                      <a:endParaRPr lang="en-US" sz="1600" dirty="0"/>
                    </a:p>
                  </a:txBody>
                  <a:tcPr marL="84406" marR="84406"/>
                </a:tc>
              </a:tr>
              <a:tr h="140677">
                <a:tc>
                  <a:txBody>
                    <a:bodyPr/>
                    <a:lstStyle/>
                    <a:p>
                      <a:r>
                        <a:rPr lang="en-US" sz="1600" dirty="0" smtClean="0"/>
                        <a:t>Swedia</a:t>
                      </a:r>
                      <a:endParaRPr lang="en-US" sz="1600" dirty="0"/>
                    </a:p>
                  </a:txBody>
                  <a:tcPr marL="84406" marR="84406"/>
                </a:tc>
                <a:tc>
                  <a:txBody>
                    <a:bodyPr/>
                    <a:lstStyle/>
                    <a:p>
                      <a:pPr algn="ctr"/>
                      <a:r>
                        <a:rPr lang="en-US" sz="1600" dirty="0" smtClean="0"/>
                        <a:t>2</a:t>
                      </a:r>
                      <a:endParaRPr lang="en-US" sz="1600" dirty="0"/>
                    </a:p>
                  </a:txBody>
                  <a:tcPr marL="84406" marR="84406"/>
                </a:tc>
              </a:tr>
              <a:tr h="140677">
                <a:tc>
                  <a:txBody>
                    <a:bodyPr/>
                    <a:lstStyle/>
                    <a:p>
                      <a:r>
                        <a:rPr lang="en-US" sz="1600" dirty="0" smtClean="0"/>
                        <a:t>Denmark</a:t>
                      </a:r>
                      <a:endParaRPr lang="en-US" sz="1600" dirty="0"/>
                    </a:p>
                  </a:txBody>
                  <a:tcPr marL="84406" marR="84406"/>
                </a:tc>
                <a:tc>
                  <a:txBody>
                    <a:bodyPr/>
                    <a:lstStyle/>
                    <a:p>
                      <a:pPr algn="ctr"/>
                      <a:r>
                        <a:rPr lang="en-US" sz="1600" dirty="0" smtClean="0"/>
                        <a:t>3</a:t>
                      </a:r>
                      <a:endParaRPr lang="en-US" sz="1600" dirty="0"/>
                    </a:p>
                  </a:txBody>
                  <a:tcPr marL="84406" marR="84406"/>
                </a:tc>
              </a:tr>
              <a:tr h="140677">
                <a:tc>
                  <a:txBody>
                    <a:bodyPr/>
                    <a:lstStyle/>
                    <a:p>
                      <a:r>
                        <a:rPr lang="en-US" sz="1600" dirty="0" smtClean="0"/>
                        <a:t>Zimbabwe</a:t>
                      </a:r>
                      <a:endParaRPr lang="en-US" sz="1600" dirty="0"/>
                    </a:p>
                  </a:txBody>
                  <a:tcPr marL="84406" marR="84406"/>
                </a:tc>
                <a:tc>
                  <a:txBody>
                    <a:bodyPr/>
                    <a:lstStyle/>
                    <a:p>
                      <a:pPr algn="ctr"/>
                      <a:r>
                        <a:rPr lang="en-US" sz="1600" dirty="0" smtClean="0"/>
                        <a:t>4</a:t>
                      </a:r>
                      <a:endParaRPr lang="en-US" sz="1600" dirty="0"/>
                    </a:p>
                  </a:txBody>
                  <a:tcPr marL="84406" marR="84406"/>
                </a:tc>
              </a:tr>
              <a:tr h="140677">
                <a:tc>
                  <a:txBody>
                    <a:bodyPr/>
                    <a:lstStyle/>
                    <a:p>
                      <a:r>
                        <a:rPr lang="en-US" sz="1600" dirty="0" smtClean="0"/>
                        <a:t>Kolombia</a:t>
                      </a:r>
                      <a:endParaRPr lang="en-US" sz="1600" dirty="0"/>
                    </a:p>
                  </a:txBody>
                  <a:tcPr marL="84406" marR="84406"/>
                </a:tc>
                <a:tc>
                  <a:txBody>
                    <a:bodyPr/>
                    <a:lstStyle/>
                    <a:p>
                      <a:pPr algn="ctr"/>
                      <a:r>
                        <a:rPr lang="en-US" sz="1600" dirty="0" smtClean="0"/>
                        <a:t>5</a:t>
                      </a:r>
                      <a:endParaRPr lang="en-US" sz="1600" dirty="0"/>
                    </a:p>
                  </a:txBody>
                  <a:tcPr marL="84406" marR="84406"/>
                </a:tc>
              </a:tr>
              <a:tr h="140677">
                <a:tc>
                  <a:txBody>
                    <a:bodyPr/>
                    <a:lstStyle/>
                    <a:p>
                      <a:r>
                        <a:rPr lang="en-US" sz="1600" dirty="0" smtClean="0"/>
                        <a:t>…..</a:t>
                      </a:r>
                      <a:endParaRPr lang="en-US" sz="1600" dirty="0"/>
                    </a:p>
                  </a:txBody>
                  <a:tcPr marL="84406" marR="84406"/>
                </a:tc>
                <a:tc>
                  <a:txBody>
                    <a:bodyPr/>
                    <a:lstStyle/>
                    <a:p>
                      <a:pPr algn="ctr"/>
                      <a:endParaRPr lang="en-US" sz="1600" dirty="0"/>
                    </a:p>
                  </a:txBody>
                  <a:tcPr marL="84406" marR="84406"/>
                </a:tc>
              </a:tr>
              <a:tr h="140677">
                <a:tc>
                  <a:txBody>
                    <a:bodyPr/>
                    <a:lstStyle/>
                    <a:p>
                      <a:r>
                        <a:rPr lang="en-US" sz="1600" dirty="0" err="1" smtClean="0"/>
                        <a:t>Jepang</a:t>
                      </a:r>
                      <a:endParaRPr lang="en-US" sz="1600" dirty="0"/>
                    </a:p>
                  </a:txBody>
                  <a:tcPr marL="84406" marR="84406"/>
                </a:tc>
                <a:tc>
                  <a:txBody>
                    <a:bodyPr/>
                    <a:lstStyle/>
                    <a:p>
                      <a:pPr algn="ctr"/>
                      <a:r>
                        <a:rPr lang="en-US" sz="1600" dirty="0" smtClean="0"/>
                        <a:t>7</a:t>
                      </a:r>
                      <a:endParaRPr lang="en-US" sz="1600" dirty="0"/>
                    </a:p>
                  </a:txBody>
                  <a:tcPr marL="84406" marR="84406"/>
                </a:tc>
              </a:tr>
              <a:tr h="140677">
                <a:tc>
                  <a:txBody>
                    <a:bodyPr/>
                    <a:lstStyle/>
                    <a:p>
                      <a:r>
                        <a:rPr lang="en-US" sz="1600" dirty="0" smtClean="0"/>
                        <a:t>Australia</a:t>
                      </a:r>
                      <a:endParaRPr lang="en-US" sz="1600" dirty="0"/>
                    </a:p>
                  </a:txBody>
                  <a:tcPr marL="84406" marR="84406"/>
                </a:tc>
                <a:tc>
                  <a:txBody>
                    <a:bodyPr/>
                    <a:lstStyle/>
                    <a:p>
                      <a:pPr algn="ctr"/>
                      <a:r>
                        <a:rPr lang="en-US" sz="1600" dirty="0" smtClean="0"/>
                        <a:t>25</a:t>
                      </a:r>
                      <a:endParaRPr lang="en-US" sz="1600" dirty="0"/>
                    </a:p>
                  </a:txBody>
                  <a:tcPr marL="84406" marR="84406"/>
                </a:tc>
              </a:tr>
              <a:tr h="316523">
                <a:tc>
                  <a:txBody>
                    <a:bodyPr/>
                    <a:lstStyle/>
                    <a:p>
                      <a:r>
                        <a:rPr lang="en-US" sz="1600" dirty="0" smtClean="0"/>
                        <a:t>USA</a:t>
                      </a:r>
                      <a:endParaRPr lang="en-US" sz="1600" dirty="0"/>
                    </a:p>
                  </a:txBody>
                  <a:tcPr marL="84406" marR="84406"/>
                </a:tc>
                <a:tc>
                  <a:txBody>
                    <a:bodyPr/>
                    <a:lstStyle/>
                    <a:p>
                      <a:pPr algn="ctr"/>
                      <a:r>
                        <a:rPr lang="en-US" sz="1600" dirty="0" smtClean="0"/>
                        <a:t>27</a:t>
                      </a:r>
                      <a:endParaRPr lang="en-US" sz="1600" dirty="0"/>
                    </a:p>
                  </a:txBody>
                  <a:tcPr marL="84406" marR="84406"/>
                </a:tc>
              </a:tr>
              <a:tr h="128954">
                <a:tc>
                  <a:txBody>
                    <a:bodyPr/>
                    <a:lstStyle/>
                    <a:p>
                      <a:r>
                        <a:rPr lang="en-US" sz="1600" dirty="0" smtClean="0"/>
                        <a:t>Filipina</a:t>
                      </a:r>
                      <a:endParaRPr lang="en-US" sz="1600" dirty="0"/>
                    </a:p>
                  </a:txBody>
                  <a:tcPr marL="84406" marR="84406"/>
                </a:tc>
                <a:tc>
                  <a:txBody>
                    <a:bodyPr/>
                    <a:lstStyle/>
                    <a:p>
                      <a:pPr algn="ctr"/>
                      <a:r>
                        <a:rPr lang="en-US" sz="1600" dirty="0" smtClean="0"/>
                        <a:t>52</a:t>
                      </a:r>
                      <a:endParaRPr lang="en-US" sz="1600" dirty="0"/>
                    </a:p>
                  </a:txBody>
                  <a:tcPr marL="84406" marR="84406"/>
                </a:tc>
              </a:tr>
              <a:tr h="128954">
                <a:tc>
                  <a:txBody>
                    <a:bodyPr/>
                    <a:lstStyle/>
                    <a:p>
                      <a:r>
                        <a:rPr lang="en-US" sz="1600" dirty="0" smtClean="0"/>
                        <a:t>Thailand</a:t>
                      </a:r>
                      <a:endParaRPr lang="en-US" sz="1600" dirty="0"/>
                    </a:p>
                  </a:txBody>
                  <a:tcPr marL="84406" marR="84406"/>
                </a:tc>
                <a:tc>
                  <a:txBody>
                    <a:bodyPr/>
                    <a:lstStyle/>
                    <a:p>
                      <a:pPr algn="ctr"/>
                      <a:r>
                        <a:rPr lang="en-US" sz="1600" dirty="0" smtClean="0"/>
                        <a:t>58</a:t>
                      </a:r>
                      <a:endParaRPr lang="en-US" sz="1600" dirty="0"/>
                    </a:p>
                  </a:txBody>
                  <a:tcPr marL="84406" marR="84406"/>
                </a:tc>
              </a:tr>
              <a:tr h="316523">
                <a:tc>
                  <a:txBody>
                    <a:bodyPr/>
                    <a:lstStyle/>
                    <a:p>
                      <a:r>
                        <a:rPr lang="en-US" sz="1600" b="1" dirty="0" smtClean="0">
                          <a:solidFill>
                            <a:srgbClr val="FF0000"/>
                          </a:solidFill>
                        </a:rPr>
                        <a:t>Indonesia</a:t>
                      </a:r>
                      <a:endParaRPr lang="en-US" sz="1600" b="1" dirty="0">
                        <a:solidFill>
                          <a:srgbClr val="FF0000"/>
                        </a:solidFill>
                      </a:endParaRPr>
                    </a:p>
                  </a:txBody>
                  <a:tcPr marL="84406" marR="84406"/>
                </a:tc>
                <a:tc>
                  <a:txBody>
                    <a:bodyPr/>
                    <a:lstStyle/>
                    <a:p>
                      <a:pPr algn="ctr"/>
                      <a:r>
                        <a:rPr lang="en-US" sz="1600" b="1" dirty="0" smtClean="0">
                          <a:solidFill>
                            <a:srgbClr val="FF0000"/>
                          </a:solidFill>
                        </a:rPr>
                        <a:t>6</a:t>
                      </a:r>
                      <a:r>
                        <a:rPr lang="id-ID" sz="1600" b="1" dirty="0" smtClean="0">
                          <a:solidFill>
                            <a:srgbClr val="FF0000"/>
                          </a:solidFill>
                        </a:rPr>
                        <a:t>5</a:t>
                      </a:r>
                      <a:endParaRPr lang="en-US" sz="1600" b="1" dirty="0">
                        <a:solidFill>
                          <a:srgbClr val="FF0000"/>
                        </a:solidFill>
                      </a:endParaRPr>
                    </a:p>
                  </a:txBody>
                  <a:tcPr marL="84406" marR="84406"/>
                </a:tc>
              </a:tr>
            </a:tbl>
          </a:graphicData>
        </a:graphic>
      </p:graphicFrame>
      <p:pic>
        <p:nvPicPr>
          <p:cNvPr id="2" name="Content Placeholder 2" descr="logo_blue kecil PUSHEP"/>
          <p:cNvPicPr>
            <a:picLocks noChangeAspect="1"/>
          </p:cNvPicPr>
          <p:nvPr>
            <p:ph sz="half" idx="2"/>
          </p:nvPr>
        </p:nvPicPr>
        <p:blipFill>
          <a:blip r:embed="rId1"/>
          <a:stretch>
            <a:fillRect/>
          </a:stretch>
        </p:blipFill>
        <p:spPr>
          <a:xfrm>
            <a:off x="3156585" y="55537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555" y="323655"/>
            <a:ext cx="7772400" cy="1115315"/>
          </a:xfrm>
        </p:spPr>
        <p:txBody>
          <a:bodyPr>
            <a:normAutofit fontScale="90000"/>
          </a:bodyPr>
          <a:lstStyle/>
          <a:p>
            <a:r>
              <a:rPr lang="id-ID" b="1" dirty="0" smtClean="0"/>
              <a:t>Energy Trilemma Index </a:t>
            </a:r>
            <a:br>
              <a:rPr lang="id-ID" b="1" dirty="0" smtClean="0"/>
            </a:br>
            <a:r>
              <a:rPr lang="id-ID" b="1" dirty="0" smtClean="0"/>
              <a:t>untuk Indonesia tahun 2015</a:t>
            </a:r>
            <a:endParaRPr lang="id-ID" b="1" dirty="0"/>
          </a:p>
        </p:txBody>
      </p:sp>
      <p:pic>
        <p:nvPicPr>
          <p:cNvPr id="1026" name="Picture 2"/>
          <p:cNvPicPr>
            <a:picLocks noChangeAspect="1" noChangeArrowheads="1"/>
          </p:cNvPicPr>
          <p:nvPr/>
        </p:nvPicPr>
        <p:blipFill rotWithShape="1">
          <a:blip r:embed="rId1">
            <a:extLst>
              <a:ext uri="{28A0092B-C50C-407E-A947-70E740481C1C}">
                <a14:useLocalDpi xmlns:a14="http://schemas.microsoft.com/office/drawing/2010/main" val="0"/>
              </a:ext>
            </a:extLst>
          </a:blip>
          <a:srcRect l="11136" t="16111" r="12955" b="14363"/>
          <a:stretch>
            <a:fillRect/>
          </a:stretch>
        </p:blipFill>
        <p:spPr bwMode="auto">
          <a:xfrm>
            <a:off x="476545" y="1721224"/>
            <a:ext cx="8329343" cy="47681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Content Placeholder 2" descr="logo_blue kecil PUSHEP"/>
          <p:cNvPicPr>
            <a:picLocks noChangeAspect="1"/>
          </p:cNvPicPr>
          <p:nvPr>
            <p:ph sz="half" idx="2"/>
          </p:nvPr>
        </p:nvPicPr>
        <p:blipFill>
          <a:blip r:embed="rId2"/>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609600" y="1371600"/>
            <a:ext cx="8001000" cy="28956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4400" i="1" dirty="0" smtClean="0"/>
              <a:t>STRATEGIC PETROLEUM RESERVED </a:t>
            </a:r>
            <a:r>
              <a:rPr lang="id-ID" sz="4400" dirty="0" smtClean="0"/>
              <a:t>(SPR)</a:t>
            </a:r>
            <a:endParaRPr lang="en-US" sz="4400" dirty="0"/>
          </a:p>
        </p:txBody>
      </p:sp>
      <p:pic>
        <p:nvPicPr>
          <p:cNvPr id="2" name="Content Placeholder 2" descr="logo_blue kecil PUSHEP"/>
          <p:cNvPicPr>
            <a:picLocks noChangeAspect="1"/>
          </p:cNvPicPr>
          <p:nvPr>
            <p:ph sz="half" idx="2"/>
          </p:nvPr>
        </p:nvPicPr>
        <p:blipFill>
          <a:blip r:embed="rId1"/>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59107"/>
          </a:xfrm>
        </p:spPr>
        <p:txBody>
          <a:bodyPr>
            <a:normAutofit fontScale="90000"/>
          </a:bodyPr>
          <a:lstStyle/>
          <a:p>
            <a:r>
              <a:rPr lang="en-US" b="1" dirty="0"/>
              <a:t>Strategic Petroleum </a:t>
            </a:r>
            <a:r>
              <a:rPr lang="en-US" b="1" dirty="0" smtClean="0"/>
              <a:t>Reserve</a:t>
            </a:r>
            <a:r>
              <a:rPr lang="id-ID" b="1" dirty="0" smtClean="0"/>
              <a:t>/</a:t>
            </a:r>
            <a:r>
              <a:rPr lang="en-US" b="1" dirty="0" smtClean="0"/>
              <a:t>SPR</a:t>
            </a:r>
            <a:r>
              <a:rPr lang="id-ID" b="1" dirty="0"/>
              <a:t> </a:t>
            </a:r>
            <a:r>
              <a:rPr lang="id-ID" b="1" dirty="0" smtClean="0"/>
              <a:t>(1)</a:t>
            </a:r>
            <a:endParaRPr lang="id-ID" dirty="0"/>
          </a:p>
        </p:txBody>
      </p:sp>
      <p:sp>
        <p:nvSpPr>
          <p:cNvPr id="3" name="Content Placeholder 2"/>
          <p:cNvSpPr>
            <a:spLocks noGrp="1"/>
          </p:cNvSpPr>
          <p:nvPr>
            <p:ph sz="quarter" idx="1"/>
          </p:nvPr>
        </p:nvSpPr>
        <p:spPr/>
        <p:txBody>
          <a:bodyPr>
            <a:noAutofit/>
          </a:bodyPr>
          <a:lstStyle/>
          <a:p>
            <a:pPr lvl="0" algn="just"/>
            <a:r>
              <a:rPr lang="en-US" sz="2000" dirty="0"/>
              <a:t>SPR </a:t>
            </a:r>
            <a:r>
              <a:rPr lang="en-US" sz="2000" dirty="0" err="1"/>
              <a:t>sudah</a:t>
            </a:r>
            <a:r>
              <a:rPr lang="en-US" sz="2000" dirty="0"/>
              <a:t> </a:t>
            </a:r>
            <a:r>
              <a:rPr lang="en-US" sz="2000" dirty="0" err="1"/>
              <a:t>dipraktekkan</a:t>
            </a:r>
            <a:r>
              <a:rPr lang="en-US" sz="2000" dirty="0"/>
              <a:t> </a:t>
            </a:r>
            <a:r>
              <a:rPr lang="en-US" sz="2000" dirty="0" err="1"/>
              <a:t>oleh</a:t>
            </a:r>
            <a:r>
              <a:rPr lang="en-US" sz="2000" dirty="0"/>
              <a:t> </a:t>
            </a:r>
            <a:r>
              <a:rPr lang="en-US" sz="2000" dirty="0" err="1"/>
              <a:t>beberapa</a:t>
            </a:r>
            <a:r>
              <a:rPr lang="en-US" sz="2000" dirty="0"/>
              <a:t> </a:t>
            </a:r>
            <a:r>
              <a:rPr lang="en-US" sz="2000" dirty="0" err="1"/>
              <a:t>negara</a:t>
            </a:r>
            <a:r>
              <a:rPr lang="en-US" sz="2000" dirty="0"/>
              <a:t> </a:t>
            </a:r>
            <a:r>
              <a:rPr lang="en-US" sz="2000" dirty="0" err="1"/>
              <a:t>dengan</a:t>
            </a:r>
            <a:r>
              <a:rPr lang="en-US" sz="2000" dirty="0"/>
              <a:t> </a:t>
            </a:r>
            <a:r>
              <a:rPr lang="en-US" sz="2000" dirty="0" err="1"/>
              <a:t>berbagai</a:t>
            </a:r>
            <a:r>
              <a:rPr lang="en-US" sz="2000" dirty="0"/>
              <a:t> </a:t>
            </a:r>
            <a:r>
              <a:rPr lang="en-US" sz="2000" dirty="0" err="1"/>
              <a:t>skema</a:t>
            </a:r>
            <a:r>
              <a:rPr lang="en-US" sz="2000" dirty="0"/>
              <a:t> yang </a:t>
            </a:r>
            <a:r>
              <a:rPr lang="en-US" sz="2000" dirty="0" err="1"/>
              <a:t>bervariasi</a:t>
            </a:r>
            <a:r>
              <a:rPr lang="en-US" sz="2000" dirty="0"/>
              <a:t>.  Amerika </a:t>
            </a:r>
            <a:r>
              <a:rPr lang="en-US" sz="2000" dirty="0" err="1"/>
              <a:t>Serikat</a:t>
            </a:r>
            <a:r>
              <a:rPr lang="en-US" sz="2000" dirty="0"/>
              <a:t>, </a:t>
            </a:r>
            <a:r>
              <a:rPr lang="en-US" sz="2000" dirty="0" err="1"/>
              <a:t>Jepang</a:t>
            </a:r>
            <a:r>
              <a:rPr lang="en-US" sz="2000" dirty="0"/>
              <a:t>, </a:t>
            </a:r>
            <a:r>
              <a:rPr lang="en-US" sz="2000" dirty="0" err="1"/>
              <a:t>Jerman</a:t>
            </a:r>
            <a:r>
              <a:rPr lang="en-US" sz="2000" dirty="0"/>
              <a:t> </a:t>
            </a:r>
            <a:r>
              <a:rPr lang="en-US" sz="2000" dirty="0" err="1"/>
              <a:t>dan</a:t>
            </a:r>
            <a:r>
              <a:rPr lang="en-US" sz="2000" dirty="0"/>
              <a:t> China </a:t>
            </a:r>
            <a:r>
              <a:rPr lang="en-US" sz="2000" dirty="0" err="1"/>
              <a:t>tercatat</a:t>
            </a:r>
            <a:r>
              <a:rPr lang="en-US" sz="2000" dirty="0"/>
              <a:t> </a:t>
            </a:r>
            <a:r>
              <a:rPr lang="en-US" sz="2000" dirty="0" err="1"/>
              <a:t>sebagai</a:t>
            </a:r>
            <a:r>
              <a:rPr lang="en-US" sz="2000" dirty="0"/>
              <a:t> </a:t>
            </a:r>
            <a:r>
              <a:rPr lang="en-US" sz="2000" dirty="0" err="1"/>
              <a:t>negara</a:t>
            </a:r>
            <a:r>
              <a:rPr lang="en-US" sz="2000" dirty="0"/>
              <a:t> yang </a:t>
            </a:r>
            <a:r>
              <a:rPr lang="en-US" sz="2000" dirty="0" err="1"/>
              <a:t>memiliki</a:t>
            </a:r>
            <a:r>
              <a:rPr lang="en-US" sz="2000" dirty="0"/>
              <a:t> SPR </a:t>
            </a:r>
            <a:r>
              <a:rPr lang="en-US" sz="2000" dirty="0" err="1"/>
              <a:t>terbesar</a:t>
            </a:r>
            <a:r>
              <a:rPr lang="en-US" sz="2000" dirty="0"/>
              <a:t> di </a:t>
            </a:r>
            <a:r>
              <a:rPr lang="en-US" sz="2000" dirty="0" err="1"/>
              <a:t>dunia</a:t>
            </a:r>
            <a:r>
              <a:rPr lang="en-US" sz="2000" dirty="0"/>
              <a:t>.</a:t>
            </a:r>
            <a:endParaRPr lang="id-ID" sz="2000" dirty="0"/>
          </a:p>
          <a:p>
            <a:pPr lvl="0" algn="just"/>
            <a:r>
              <a:rPr lang="en-US" sz="2000" dirty="0"/>
              <a:t>Amerika </a:t>
            </a:r>
            <a:r>
              <a:rPr lang="en-US" sz="2000" dirty="0" err="1" smtClean="0"/>
              <a:t>Serikat</a:t>
            </a:r>
            <a:r>
              <a:rPr lang="id-ID" sz="2000" dirty="0" smtClean="0"/>
              <a:t>: </a:t>
            </a:r>
            <a:r>
              <a:rPr lang="en-US" sz="2000" dirty="0" smtClean="0"/>
              <a:t>AS </a:t>
            </a:r>
            <a:r>
              <a:rPr lang="en-US" sz="2000" dirty="0" err="1"/>
              <a:t>memiliki</a:t>
            </a:r>
            <a:r>
              <a:rPr lang="en-US" sz="2000" dirty="0"/>
              <a:t> </a:t>
            </a:r>
            <a:r>
              <a:rPr lang="en-US" sz="2000" dirty="0" err="1"/>
              <a:t>cadangan</a:t>
            </a:r>
            <a:r>
              <a:rPr lang="en-US" sz="2000" dirty="0"/>
              <a:t> </a:t>
            </a:r>
            <a:r>
              <a:rPr lang="en-US" sz="2000" dirty="0" err="1"/>
              <a:t>minyak</a:t>
            </a:r>
            <a:r>
              <a:rPr lang="en-US" sz="2000" dirty="0"/>
              <a:t> </a:t>
            </a:r>
            <a:r>
              <a:rPr lang="en-US" sz="2000" dirty="0" err="1"/>
              <a:t>strategis</a:t>
            </a:r>
            <a:r>
              <a:rPr lang="en-US" sz="2000" dirty="0"/>
              <a:t> </a:t>
            </a:r>
            <a:r>
              <a:rPr lang="en-US" sz="2000" dirty="0" err="1"/>
              <a:t>hingga</a:t>
            </a:r>
            <a:r>
              <a:rPr lang="en-US" sz="2000" dirty="0"/>
              <a:t> </a:t>
            </a:r>
            <a:r>
              <a:rPr lang="en-US" sz="2000" dirty="0" err="1"/>
              <a:t>satu</a:t>
            </a:r>
            <a:r>
              <a:rPr lang="en-US" sz="2000" dirty="0"/>
              <a:t> </a:t>
            </a:r>
            <a:r>
              <a:rPr lang="en-US" sz="2000" dirty="0" err="1"/>
              <a:t>tahun</a:t>
            </a:r>
            <a:r>
              <a:rPr lang="en-US" sz="2000" dirty="0"/>
              <a:t>. AS </a:t>
            </a:r>
            <a:r>
              <a:rPr lang="en-US" sz="2000" dirty="0" err="1"/>
              <a:t>tercatat</a:t>
            </a:r>
            <a:r>
              <a:rPr lang="en-US" sz="2000" dirty="0"/>
              <a:t> </a:t>
            </a:r>
            <a:r>
              <a:rPr lang="en-US" sz="2000" dirty="0" err="1"/>
              <a:t>memiliki</a:t>
            </a:r>
            <a:r>
              <a:rPr lang="en-US" sz="2000" dirty="0"/>
              <a:t> 4,1 </a:t>
            </a:r>
            <a:r>
              <a:rPr lang="en-US" sz="2000" dirty="0" err="1"/>
              <a:t>Milyar</a:t>
            </a:r>
            <a:r>
              <a:rPr lang="en-US" sz="2000" dirty="0"/>
              <a:t> Barrel </a:t>
            </a:r>
            <a:r>
              <a:rPr lang="en-US" sz="2000" dirty="0" err="1"/>
              <a:t>sebagai</a:t>
            </a:r>
            <a:r>
              <a:rPr lang="en-US" sz="2000" dirty="0"/>
              <a:t> US Strategic Petroleum Reserves, </a:t>
            </a:r>
            <a:r>
              <a:rPr lang="en-US" sz="2000" dirty="0" err="1"/>
              <a:t>dimana</a:t>
            </a:r>
            <a:r>
              <a:rPr lang="en-US" sz="2000" dirty="0"/>
              <a:t> </a:t>
            </a:r>
            <a:r>
              <a:rPr lang="en-US" sz="2000" dirty="0" err="1"/>
              <a:t>sekitar</a:t>
            </a:r>
            <a:r>
              <a:rPr lang="en-US" sz="2000" dirty="0"/>
              <a:t> 1,4 </a:t>
            </a:r>
            <a:r>
              <a:rPr lang="en-US" sz="2000" dirty="0" err="1"/>
              <a:t>Milyar</a:t>
            </a:r>
            <a:r>
              <a:rPr lang="en-US" sz="2000" dirty="0"/>
              <a:t> Barrel </a:t>
            </a:r>
            <a:r>
              <a:rPr lang="en-US" sz="2000" dirty="0" err="1"/>
              <a:t>dimiliki</a:t>
            </a:r>
            <a:r>
              <a:rPr lang="en-US" sz="2000" dirty="0"/>
              <a:t> </a:t>
            </a:r>
            <a:r>
              <a:rPr lang="en-US" sz="2000" dirty="0" err="1"/>
              <a:t>oleh</a:t>
            </a:r>
            <a:r>
              <a:rPr lang="en-US" sz="2000" dirty="0"/>
              <a:t> </a:t>
            </a:r>
            <a:r>
              <a:rPr lang="en-US" sz="2000" dirty="0" err="1"/>
              <a:t>negara</a:t>
            </a:r>
            <a:r>
              <a:rPr lang="en-US" sz="2000" dirty="0"/>
              <a:t>/</a:t>
            </a:r>
            <a:r>
              <a:rPr lang="en-US" sz="2000" dirty="0" err="1"/>
              <a:t>Pemerintah</a:t>
            </a:r>
            <a:r>
              <a:rPr lang="en-US" sz="2000" dirty="0"/>
              <a:t> </a:t>
            </a:r>
            <a:r>
              <a:rPr lang="en-US" sz="2000" dirty="0" err="1"/>
              <a:t>sedangkan</a:t>
            </a:r>
            <a:r>
              <a:rPr lang="en-US" sz="2000" dirty="0"/>
              <a:t> </a:t>
            </a:r>
            <a:r>
              <a:rPr lang="en-US" sz="2000" dirty="0" err="1"/>
              <a:t>sisanya</a:t>
            </a:r>
            <a:r>
              <a:rPr lang="en-US" sz="2000" dirty="0"/>
              <a:t> </a:t>
            </a:r>
            <a:r>
              <a:rPr lang="en-US" sz="2000" dirty="0" err="1"/>
              <a:t>dimiliki</a:t>
            </a:r>
            <a:r>
              <a:rPr lang="en-US" sz="2000" dirty="0"/>
              <a:t> </a:t>
            </a:r>
            <a:r>
              <a:rPr lang="en-US" sz="2000" dirty="0" err="1"/>
              <a:t>oleh</a:t>
            </a:r>
            <a:r>
              <a:rPr lang="en-US" sz="2000" dirty="0"/>
              <a:t> </a:t>
            </a:r>
            <a:r>
              <a:rPr lang="en-US" sz="2000" dirty="0" err="1"/>
              <a:t>swasta</a:t>
            </a:r>
            <a:r>
              <a:rPr lang="en-US" sz="2000" dirty="0" smtClean="0"/>
              <a:t>.</a:t>
            </a:r>
            <a:endParaRPr lang="id-ID" sz="2000" dirty="0"/>
          </a:p>
          <a:p>
            <a:pPr lvl="0" algn="just"/>
            <a:r>
              <a:rPr lang="en-US" sz="2000" dirty="0"/>
              <a:t>Korea </a:t>
            </a:r>
            <a:r>
              <a:rPr lang="en-US" sz="2000" dirty="0" smtClean="0"/>
              <a:t>Selatan</a:t>
            </a:r>
            <a:r>
              <a:rPr lang="id-ID" sz="2000" dirty="0" smtClean="0"/>
              <a:t>: </a:t>
            </a:r>
            <a:r>
              <a:rPr lang="en-US" sz="2000" dirty="0" smtClean="0"/>
              <a:t>Korea </a:t>
            </a:r>
            <a:r>
              <a:rPr lang="en-US" sz="2000" dirty="0"/>
              <a:t>Selatan </a:t>
            </a:r>
            <a:r>
              <a:rPr lang="en-US" sz="2000" dirty="0" err="1"/>
              <a:t>menjaga</a:t>
            </a:r>
            <a:r>
              <a:rPr lang="en-US" sz="2000" dirty="0"/>
              <a:t> </a:t>
            </a:r>
            <a:r>
              <a:rPr lang="en-US" sz="2000" dirty="0" err="1"/>
              <a:t>cadangan</a:t>
            </a:r>
            <a:r>
              <a:rPr lang="en-US" sz="2000" dirty="0"/>
              <a:t> </a:t>
            </a:r>
            <a:r>
              <a:rPr lang="en-US" sz="2000" dirty="0" err="1"/>
              <a:t>minyak</a:t>
            </a:r>
            <a:r>
              <a:rPr lang="en-US" sz="2000" dirty="0"/>
              <a:t> </a:t>
            </a:r>
            <a:r>
              <a:rPr lang="en-US" sz="2000" dirty="0" err="1"/>
              <a:t>strategisnya</a:t>
            </a:r>
            <a:r>
              <a:rPr lang="en-US" sz="2000" dirty="0"/>
              <a:t> </a:t>
            </a:r>
            <a:r>
              <a:rPr lang="en-US" sz="2000" dirty="0" err="1"/>
              <a:t>hingga</a:t>
            </a:r>
            <a:r>
              <a:rPr lang="en-US" sz="2000" dirty="0"/>
              <a:t> 40 – 60 </a:t>
            </a:r>
            <a:r>
              <a:rPr lang="en-US" sz="2000" dirty="0" err="1"/>
              <a:t>hari</a:t>
            </a:r>
            <a:r>
              <a:rPr lang="en-US" sz="2000" dirty="0"/>
              <a:t> </a:t>
            </a:r>
            <a:r>
              <a:rPr lang="en-US" sz="2000" dirty="0" err="1"/>
              <a:t>untuk</a:t>
            </a:r>
            <a:r>
              <a:rPr lang="en-US" sz="2000" dirty="0"/>
              <a:t> </a:t>
            </a:r>
            <a:r>
              <a:rPr lang="en-US" sz="2000" dirty="0" err="1"/>
              <a:t>umpan</a:t>
            </a:r>
            <a:r>
              <a:rPr lang="en-US" sz="2000" dirty="0"/>
              <a:t> </a:t>
            </a:r>
            <a:r>
              <a:rPr lang="en-US" sz="2000" dirty="0" err="1"/>
              <a:t>kilang</a:t>
            </a:r>
            <a:r>
              <a:rPr lang="en-US" sz="2000" dirty="0"/>
              <a:t> </a:t>
            </a:r>
            <a:r>
              <a:rPr lang="en-US" sz="2000" dirty="0" err="1"/>
              <a:t>minyaknya</a:t>
            </a:r>
            <a:r>
              <a:rPr lang="en-US" sz="2000" dirty="0"/>
              <a:t>. </a:t>
            </a:r>
            <a:r>
              <a:rPr lang="en-US" sz="2000" dirty="0" err="1"/>
              <a:t>Sejak</a:t>
            </a:r>
            <a:r>
              <a:rPr lang="en-US" sz="2000" dirty="0"/>
              <a:t> 2009 Korea Selatan </a:t>
            </a:r>
            <a:r>
              <a:rPr lang="en-US" sz="2000" dirty="0" err="1"/>
              <a:t>selalu</a:t>
            </a:r>
            <a:r>
              <a:rPr lang="en-US" sz="2000" dirty="0"/>
              <a:t> </a:t>
            </a:r>
            <a:r>
              <a:rPr lang="en-US" sz="2000" dirty="0" err="1"/>
              <a:t>memiliki</a:t>
            </a:r>
            <a:r>
              <a:rPr lang="en-US" sz="2000" dirty="0"/>
              <a:t> </a:t>
            </a:r>
            <a:r>
              <a:rPr lang="en-US" sz="2000" dirty="0" err="1"/>
              <a:t>cadangan</a:t>
            </a:r>
            <a:r>
              <a:rPr lang="en-US" sz="2000" dirty="0"/>
              <a:t> </a:t>
            </a:r>
            <a:r>
              <a:rPr lang="en-US" sz="2000" dirty="0" err="1"/>
              <a:t>untuk</a:t>
            </a:r>
            <a:r>
              <a:rPr lang="en-US" sz="2000" dirty="0"/>
              <a:t> </a:t>
            </a:r>
            <a:r>
              <a:rPr lang="en-US" sz="2000" dirty="0" err="1"/>
              <a:t>konsumsi</a:t>
            </a:r>
            <a:r>
              <a:rPr lang="en-US" sz="2000" dirty="0"/>
              <a:t> </a:t>
            </a:r>
            <a:r>
              <a:rPr lang="en-US" sz="2000" dirty="0" err="1"/>
              <a:t>diatas</a:t>
            </a:r>
            <a:r>
              <a:rPr lang="en-US" sz="2000" dirty="0"/>
              <a:t> 160 </a:t>
            </a:r>
            <a:r>
              <a:rPr lang="en-US" sz="2000" dirty="0" err="1"/>
              <a:t>hari</a:t>
            </a:r>
            <a:r>
              <a:rPr lang="en-US" sz="2000" dirty="0"/>
              <a:t>, yang </a:t>
            </a:r>
            <a:r>
              <a:rPr lang="en-US" sz="2000" dirty="0" err="1"/>
              <a:t>disimpan</a:t>
            </a:r>
            <a:r>
              <a:rPr lang="en-US" sz="2000" dirty="0"/>
              <a:t> di </a:t>
            </a:r>
            <a:r>
              <a:rPr lang="en-US" sz="2000" dirty="0" err="1"/>
              <a:t>fasilitas</a:t>
            </a:r>
            <a:r>
              <a:rPr lang="en-US" sz="2000" dirty="0"/>
              <a:t> </a:t>
            </a:r>
            <a:r>
              <a:rPr lang="en-US" sz="2000" dirty="0" err="1"/>
              <a:t>penyimpanan</a:t>
            </a:r>
            <a:r>
              <a:rPr lang="en-US" sz="2000" dirty="0"/>
              <a:t> (</a:t>
            </a:r>
            <a:r>
              <a:rPr lang="en-US" sz="2000" dirty="0" err="1"/>
              <a:t>tanki</a:t>
            </a:r>
            <a:r>
              <a:rPr lang="en-US" sz="2000" dirty="0"/>
              <a:t>) </a:t>
            </a:r>
            <a:r>
              <a:rPr lang="en-US" sz="2000" dirty="0" err="1"/>
              <a:t>dengan</a:t>
            </a:r>
            <a:r>
              <a:rPr lang="en-US" sz="2000" dirty="0"/>
              <a:t> total </a:t>
            </a:r>
            <a:r>
              <a:rPr lang="en-US" sz="2000" dirty="0" err="1"/>
              <a:t>kapasitas</a:t>
            </a:r>
            <a:r>
              <a:rPr lang="en-US" sz="2000" dirty="0"/>
              <a:t> 288 </a:t>
            </a:r>
            <a:r>
              <a:rPr lang="en-US" sz="2000" dirty="0" err="1"/>
              <a:t>juta</a:t>
            </a:r>
            <a:r>
              <a:rPr lang="en-US" sz="2000" dirty="0"/>
              <a:t> </a:t>
            </a:r>
            <a:r>
              <a:rPr lang="en-US" sz="2000" dirty="0" smtClean="0"/>
              <a:t>barrel</a:t>
            </a:r>
            <a:r>
              <a:rPr lang="en-US" sz="2000" dirty="0"/>
              <a:t> </a:t>
            </a:r>
            <a:endParaRPr lang="id-ID" sz="2000" dirty="0"/>
          </a:p>
          <a:p>
            <a:pPr algn="just"/>
            <a:endParaRPr lang="id-ID" sz="2000" dirty="0"/>
          </a:p>
        </p:txBody>
      </p:sp>
      <p:pic>
        <p:nvPicPr>
          <p:cNvPr id="4" name="Content Placeholder 2" descr="logo_blue kecil PUSHEP"/>
          <p:cNvPicPr>
            <a:picLocks noChangeAspect="1"/>
          </p:cNvPicPr>
          <p:nvPr>
            <p:ph sz="half" idx="2"/>
          </p:nvPr>
        </p:nvPicPr>
        <p:blipFill>
          <a:blip r:embed="rId1"/>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59107"/>
          </a:xfrm>
        </p:spPr>
        <p:txBody>
          <a:bodyPr>
            <a:normAutofit fontScale="90000"/>
          </a:bodyPr>
          <a:lstStyle/>
          <a:p>
            <a:r>
              <a:rPr lang="en-US" b="1" dirty="0"/>
              <a:t>Strategic Petroleum </a:t>
            </a:r>
            <a:r>
              <a:rPr lang="en-US" b="1" dirty="0" smtClean="0"/>
              <a:t>Reserve</a:t>
            </a:r>
            <a:r>
              <a:rPr lang="id-ID" b="1" dirty="0" smtClean="0"/>
              <a:t>/</a:t>
            </a:r>
            <a:r>
              <a:rPr lang="en-US" b="1" dirty="0" smtClean="0"/>
              <a:t>SPR</a:t>
            </a:r>
            <a:r>
              <a:rPr lang="id-ID" b="1" dirty="0"/>
              <a:t> </a:t>
            </a:r>
            <a:r>
              <a:rPr lang="id-ID" b="1" dirty="0" smtClean="0"/>
              <a:t>(2)</a:t>
            </a:r>
            <a:endParaRPr lang="id-ID" dirty="0"/>
          </a:p>
        </p:txBody>
      </p:sp>
      <p:sp>
        <p:nvSpPr>
          <p:cNvPr id="3" name="Content Placeholder 2"/>
          <p:cNvSpPr>
            <a:spLocks noGrp="1"/>
          </p:cNvSpPr>
          <p:nvPr>
            <p:ph sz="quarter" idx="1"/>
          </p:nvPr>
        </p:nvSpPr>
        <p:spPr>
          <a:xfrm>
            <a:off x="914400" y="1447799"/>
            <a:ext cx="7772400" cy="4996535"/>
          </a:xfrm>
        </p:spPr>
        <p:txBody>
          <a:bodyPr>
            <a:noAutofit/>
          </a:bodyPr>
          <a:lstStyle/>
          <a:p>
            <a:pPr lvl="0"/>
            <a:r>
              <a:rPr lang="en-US" sz="2000" dirty="0" err="1" smtClean="0"/>
              <a:t>Jepang</a:t>
            </a:r>
            <a:r>
              <a:rPr lang="id-ID" sz="2000" dirty="0" smtClean="0"/>
              <a:t>: </a:t>
            </a:r>
            <a:r>
              <a:rPr lang="en-US" sz="2000" dirty="0" err="1" smtClean="0"/>
              <a:t>Cadangan</a:t>
            </a:r>
            <a:r>
              <a:rPr lang="en-US" sz="2000" dirty="0" smtClean="0"/>
              <a:t> </a:t>
            </a:r>
            <a:r>
              <a:rPr lang="en-US" sz="2000" dirty="0" err="1"/>
              <a:t>strategis</a:t>
            </a:r>
            <a:r>
              <a:rPr lang="en-US" sz="2000" dirty="0"/>
              <a:t> </a:t>
            </a:r>
            <a:r>
              <a:rPr lang="en-US" sz="2000" dirty="0" err="1"/>
              <a:t>Jepang</a:t>
            </a:r>
            <a:r>
              <a:rPr lang="en-US" sz="2000" dirty="0"/>
              <a:t> </a:t>
            </a:r>
            <a:r>
              <a:rPr lang="en-US" sz="2000" dirty="0" err="1"/>
              <a:t>mencapai</a:t>
            </a:r>
            <a:r>
              <a:rPr lang="en-US" sz="2000" dirty="0"/>
              <a:t> </a:t>
            </a:r>
            <a:r>
              <a:rPr lang="en-US" sz="2000" dirty="0" err="1"/>
              <a:t>satu</a:t>
            </a:r>
            <a:r>
              <a:rPr lang="en-US" sz="2000" dirty="0"/>
              <a:t> </a:t>
            </a:r>
            <a:r>
              <a:rPr lang="en-US" sz="2000" dirty="0" err="1"/>
              <a:t>tahun</a:t>
            </a:r>
            <a:r>
              <a:rPr lang="en-US" sz="2000" dirty="0"/>
              <a:t>. </a:t>
            </a:r>
            <a:r>
              <a:rPr lang="en-US" sz="2000" dirty="0" err="1"/>
              <a:t>Tersimpan</a:t>
            </a:r>
            <a:r>
              <a:rPr lang="en-US" sz="2000" dirty="0"/>
              <a:t> di </a:t>
            </a:r>
            <a:r>
              <a:rPr lang="en-US" sz="2000" dirty="0" err="1"/>
              <a:t>beberapa</a:t>
            </a:r>
            <a:r>
              <a:rPr lang="en-US" sz="2000" dirty="0"/>
              <a:t> </a:t>
            </a:r>
            <a:r>
              <a:rPr lang="en-US" sz="2000" dirty="0" err="1"/>
              <a:t>lokasi</a:t>
            </a:r>
            <a:r>
              <a:rPr lang="en-US" sz="2000" dirty="0"/>
              <a:t> </a:t>
            </a:r>
            <a:r>
              <a:rPr lang="en-US" sz="2000" dirty="0" err="1"/>
              <a:t>strategis</a:t>
            </a:r>
            <a:r>
              <a:rPr lang="en-US" sz="2000" dirty="0"/>
              <a:t>, yang </a:t>
            </a:r>
            <a:r>
              <a:rPr lang="en-US" sz="2000" dirty="0" err="1"/>
              <a:t>memperhitngkan</a:t>
            </a:r>
            <a:r>
              <a:rPr lang="en-US" sz="2000" dirty="0"/>
              <a:t> </a:t>
            </a:r>
            <a:r>
              <a:rPr lang="en-US" sz="2000" dirty="0" err="1"/>
              <a:t>beragai</a:t>
            </a:r>
            <a:r>
              <a:rPr lang="en-US" sz="2000" dirty="0"/>
              <a:t> </a:t>
            </a:r>
            <a:r>
              <a:rPr lang="en-US" sz="2000" dirty="0" err="1"/>
              <a:t>kemungkinan</a:t>
            </a:r>
            <a:r>
              <a:rPr lang="en-US" sz="2000" dirty="0"/>
              <a:t> </a:t>
            </a:r>
            <a:r>
              <a:rPr lang="en-US" sz="2000" dirty="0" err="1"/>
              <a:t>bencana</a:t>
            </a:r>
            <a:r>
              <a:rPr lang="en-US" sz="2000" dirty="0"/>
              <a:t>/</a:t>
            </a:r>
            <a:r>
              <a:rPr lang="en-US" sz="2000" dirty="0" err="1"/>
              <a:t>gangguan</a:t>
            </a:r>
            <a:r>
              <a:rPr lang="en-US" sz="2000" dirty="0"/>
              <a:t>. </a:t>
            </a:r>
            <a:r>
              <a:rPr lang="en-US" sz="2000" dirty="0" err="1"/>
              <a:t>Sebanyak</a:t>
            </a:r>
            <a:r>
              <a:rPr lang="en-US" sz="2000" dirty="0"/>
              <a:t> 324 </a:t>
            </a:r>
            <a:r>
              <a:rPr lang="en-US" sz="2000" dirty="0" err="1"/>
              <a:t>Juta</a:t>
            </a:r>
            <a:r>
              <a:rPr lang="en-US" sz="2000" dirty="0"/>
              <a:t> Barrel di </a:t>
            </a:r>
            <a:r>
              <a:rPr lang="en-US" sz="2000" dirty="0" err="1"/>
              <a:t>miliki</a:t>
            </a:r>
            <a:r>
              <a:rPr lang="en-US" sz="2000" dirty="0"/>
              <a:t> </a:t>
            </a:r>
            <a:r>
              <a:rPr lang="en-US" sz="2000" dirty="0" err="1"/>
              <a:t>pemerintah</a:t>
            </a:r>
            <a:r>
              <a:rPr lang="en-US" sz="2000" dirty="0"/>
              <a:t> </a:t>
            </a:r>
            <a:r>
              <a:rPr lang="en-US" sz="2000" dirty="0" err="1"/>
              <a:t>dan</a:t>
            </a:r>
            <a:r>
              <a:rPr lang="en-US" sz="2000" dirty="0"/>
              <a:t> 260 </a:t>
            </a:r>
            <a:r>
              <a:rPr lang="en-US" sz="2000" dirty="0" err="1"/>
              <a:t>Juta</a:t>
            </a:r>
            <a:r>
              <a:rPr lang="en-US" sz="2000" dirty="0"/>
              <a:t> Barrel di </a:t>
            </a:r>
            <a:r>
              <a:rPr lang="en-US" sz="2000" dirty="0" err="1"/>
              <a:t>miliki</a:t>
            </a:r>
            <a:r>
              <a:rPr lang="en-US" sz="2000" dirty="0"/>
              <a:t> </a:t>
            </a:r>
            <a:r>
              <a:rPr lang="en-US" sz="2000" dirty="0" err="1"/>
              <a:t>swasta</a:t>
            </a:r>
            <a:r>
              <a:rPr lang="en-US" sz="2000" dirty="0" smtClean="0"/>
              <a:t>.</a:t>
            </a:r>
            <a:endParaRPr lang="id-ID" sz="2000" dirty="0"/>
          </a:p>
          <a:p>
            <a:pPr lvl="0"/>
            <a:r>
              <a:rPr lang="en-US" sz="2000" dirty="0" smtClean="0"/>
              <a:t>Malaysia</a:t>
            </a:r>
            <a:r>
              <a:rPr lang="id-ID" sz="2000" dirty="0" smtClean="0"/>
              <a:t>: </a:t>
            </a:r>
            <a:r>
              <a:rPr lang="en-US" sz="2000" dirty="0" smtClean="0"/>
              <a:t>Malaysia </a:t>
            </a:r>
            <a:r>
              <a:rPr lang="en-US" sz="2000" dirty="0" err="1"/>
              <a:t>punya</a:t>
            </a:r>
            <a:r>
              <a:rPr lang="en-US" sz="2000" dirty="0"/>
              <a:t> </a:t>
            </a:r>
            <a:r>
              <a:rPr lang="en-US" sz="2000" dirty="0" err="1"/>
              <a:t>cadanga</a:t>
            </a:r>
            <a:r>
              <a:rPr lang="en-US" sz="2000" dirty="0"/>
              <a:t> </a:t>
            </a:r>
            <a:r>
              <a:rPr lang="en-US" sz="2000" dirty="0" err="1"/>
              <a:t>strategisnya</a:t>
            </a:r>
            <a:r>
              <a:rPr lang="en-US" sz="2000" dirty="0"/>
              <a:t> </a:t>
            </a:r>
            <a:r>
              <a:rPr lang="en-US" sz="2000" dirty="0" err="1"/>
              <a:t>sampai</a:t>
            </a:r>
            <a:r>
              <a:rPr lang="en-US" sz="2000" dirty="0"/>
              <a:t> 25 </a:t>
            </a:r>
            <a:r>
              <a:rPr lang="en-US" sz="2000" dirty="0" err="1"/>
              <a:t>hari</a:t>
            </a:r>
            <a:r>
              <a:rPr lang="en-US" sz="2000" dirty="0"/>
              <a:t>. </a:t>
            </a:r>
            <a:r>
              <a:rPr lang="en-US" sz="2000" dirty="0" err="1"/>
              <a:t>Pengelolaan</a:t>
            </a:r>
            <a:r>
              <a:rPr lang="en-US" sz="2000" dirty="0"/>
              <a:t> </a:t>
            </a:r>
            <a:r>
              <a:rPr lang="en-US" sz="2000" dirty="0" err="1"/>
              <a:t>Minyak</a:t>
            </a:r>
            <a:r>
              <a:rPr lang="en-US" sz="2000" dirty="0"/>
              <a:t> </a:t>
            </a:r>
            <a:r>
              <a:rPr lang="en-US" sz="2000" dirty="0" err="1"/>
              <a:t>dan</a:t>
            </a:r>
            <a:r>
              <a:rPr lang="en-US" sz="2000" dirty="0"/>
              <a:t> Gas </a:t>
            </a:r>
            <a:r>
              <a:rPr lang="en-US" sz="2000" dirty="0" err="1"/>
              <a:t>Buminya</a:t>
            </a:r>
            <a:r>
              <a:rPr lang="en-US" sz="2000" dirty="0"/>
              <a:t> </a:t>
            </a:r>
            <a:r>
              <a:rPr lang="en-US" sz="2000" dirty="0" err="1"/>
              <a:t>terpisah</a:t>
            </a:r>
            <a:r>
              <a:rPr lang="en-US" sz="2000" dirty="0"/>
              <a:t> (Petroleum Development Act/1974; </a:t>
            </a:r>
            <a:r>
              <a:rPr lang="en-US" sz="2000" dirty="0" err="1"/>
              <a:t>dan</a:t>
            </a:r>
            <a:r>
              <a:rPr lang="en-US" sz="2000" dirty="0"/>
              <a:t> Gas Supply Regulation</a:t>
            </a:r>
            <a:r>
              <a:rPr lang="en-US" sz="2000" dirty="0" smtClean="0"/>
              <a:t>).</a:t>
            </a:r>
            <a:endParaRPr lang="id-ID" sz="2000" dirty="0"/>
          </a:p>
          <a:p>
            <a:pPr lvl="0"/>
            <a:r>
              <a:rPr lang="en-US" sz="2000" dirty="0"/>
              <a:t>Singapura </a:t>
            </a:r>
            <a:r>
              <a:rPr lang="id-ID" sz="2000" dirty="0" smtClean="0"/>
              <a:t>: </a:t>
            </a:r>
            <a:r>
              <a:rPr lang="en-US" sz="2000" dirty="0" smtClean="0"/>
              <a:t>Singapura </a:t>
            </a:r>
            <a:r>
              <a:rPr lang="en-US" sz="2000" dirty="0" err="1"/>
              <a:t>mempunyai</a:t>
            </a:r>
            <a:r>
              <a:rPr lang="en-US" sz="2000" dirty="0"/>
              <a:t> </a:t>
            </a:r>
            <a:r>
              <a:rPr lang="en-US" sz="2000" dirty="0" err="1"/>
              <a:t>cadangan</a:t>
            </a:r>
            <a:r>
              <a:rPr lang="en-US" sz="2000" dirty="0"/>
              <a:t> </a:t>
            </a:r>
            <a:r>
              <a:rPr lang="en-US" sz="2000" dirty="0" err="1"/>
              <a:t>strategis</a:t>
            </a:r>
            <a:r>
              <a:rPr lang="en-US" sz="2000" dirty="0"/>
              <a:t> 25 </a:t>
            </a:r>
            <a:r>
              <a:rPr lang="en-US" sz="2000" dirty="0" err="1"/>
              <a:t>hari</a:t>
            </a:r>
            <a:r>
              <a:rPr lang="en-US" sz="2000" dirty="0"/>
              <a:t>. </a:t>
            </a:r>
            <a:r>
              <a:rPr lang="en-US" sz="2000" dirty="0" err="1"/>
              <a:t>Walau</a:t>
            </a:r>
            <a:r>
              <a:rPr lang="en-US" sz="2000" dirty="0"/>
              <a:t> </a:t>
            </a:r>
            <a:r>
              <a:rPr lang="en-US" sz="2000" dirty="0" err="1"/>
              <a:t>bukan</a:t>
            </a:r>
            <a:r>
              <a:rPr lang="en-US" sz="2000" dirty="0"/>
              <a:t> </a:t>
            </a:r>
            <a:r>
              <a:rPr lang="en-US" sz="2000" dirty="0" err="1"/>
              <a:t>milik</a:t>
            </a:r>
            <a:r>
              <a:rPr lang="en-US" sz="2000" dirty="0"/>
              <a:t> </a:t>
            </a:r>
            <a:r>
              <a:rPr lang="en-US" sz="2000" dirty="0" err="1"/>
              <a:t>negara</a:t>
            </a:r>
            <a:r>
              <a:rPr lang="en-US" sz="2000" dirty="0"/>
              <a:t>, </a:t>
            </a:r>
            <a:r>
              <a:rPr lang="en-US" sz="2000" dirty="0" err="1"/>
              <a:t>namun</a:t>
            </a:r>
            <a:r>
              <a:rPr lang="en-US" sz="2000" dirty="0"/>
              <a:t> </a:t>
            </a:r>
            <a:r>
              <a:rPr lang="en-US" sz="2000" dirty="0" err="1"/>
              <a:t>pemerintah</a:t>
            </a:r>
            <a:r>
              <a:rPr lang="en-US" sz="2000" dirty="0"/>
              <a:t> Singapura </a:t>
            </a:r>
            <a:r>
              <a:rPr lang="en-US" sz="2000" dirty="0" err="1"/>
              <a:t>menerapkan</a:t>
            </a:r>
            <a:r>
              <a:rPr lang="en-US" sz="2000" dirty="0"/>
              <a:t> </a:t>
            </a:r>
            <a:r>
              <a:rPr lang="en-US" sz="2000" dirty="0" err="1"/>
              <a:t>perjanjian</a:t>
            </a:r>
            <a:r>
              <a:rPr lang="en-US" sz="2000" dirty="0"/>
              <a:t> yang </a:t>
            </a:r>
            <a:r>
              <a:rPr lang="en-US" sz="2000" dirty="0" err="1"/>
              <a:t>mengikat</a:t>
            </a:r>
            <a:r>
              <a:rPr lang="en-US" sz="2000" dirty="0"/>
              <a:t> </a:t>
            </a:r>
            <a:r>
              <a:rPr lang="en-US" sz="2000" dirty="0" err="1"/>
              <a:t>semua</a:t>
            </a:r>
            <a:r>
              <a:rPr lang="en-US" sz="2000" dirty="0"/>
              <a:t> </a:t>
            </a:r>
            <a:r>
              <a:rPr lang="en-US" sz="2000" dirty="0" err="1"/>
              <a:t>kilang</a:t>
            </a:r>
            <a:r>
              <a:rPr lang="en-US" sz="2000" dirty="0"/>
              <a:t> </a:t>
            </a:r>
            <a:r>
              <a:rPr lang="en-US" sz="2000" dirty="0" err="1"/>
              <a:t>swasta</a:t>
            </a:r>
            <a:r>
              <a:rPr lang="en-US" sz="2000" dirty="0"/>
              <a:t> yang </a:t>
            </a:r>
            <a:r>
              <a:rPr lang="en-US" sz="2000" dirty="0" err="1"/>
              <a:t>beroperasi</a:t>
            </a:r>
            <a:r>
              <a:rPr lang="en-US" sz="2000" dirty="0"/>
              <a:t> di </a:t>
            </a:r>
            <a:r>
              <a:rPr lang="en-US" sz="2000" dirty="0" err="1"/>
              <a:t>negaranya</a:t>
            </a:r>
            <a:r>
              <a:rPr lang="en-US" sz="2000" dirty="0"/>
              <a:t>, </a:t>
            </a:r>
            <a:r>
              <a:rPr lang="en-US" sz="2000" dirty="0" err="1"/>
              <a:t>dimana</a:t>
            </a:r>
            <a:r>
              <a:rPr lang="en-US" sz="2000" dirty="0"/>
              <a:t> </a:t>
            </a:r>
            <a:r>
              <a:rPr lang="en-US" sz="2000" dirty="0" err="1"/>
              <a:t>negara</a:t>
            </a:r>
            <a:r>
              <a:rPr lang="en-US" sz="2000" dirty="0"/>
              <a:t> </a:t>
            </a:r>
            <a:r>
              <a:rPr lang="en-US" sz="2000" dirty="0" err="1"/>
              <a:t>berhak</a:t>
            </a:r>
            <a:r>
              <a:rPr lang="en-US" sz="2000" dirty="0"/>
              <a:t> </a:t>
            </a:r>
            <a:r>
              <a:rPr lang="en-US" sz="2000" dirty="0" err="1"/>
              <a:t>menggunakan</a:t>
            </a:r>
            <a:r>
              <a:rPr lang="en-US" sz="2000" dirty="0"/>
              <a:t> </a:t>
            </a:r>
            <a:r>
              <a:rPr lang="en-US" sz="2000" dirty="0" err="1"/>
              <a:t>stok</a:t>
            </a:r>
            <a:r>
              <a:rPr lang="en-US" sz="2000" dirty="0"/>
              <a:t> </a:t>
            </a:r>
            <a:r>
              <a:rPr lang="en-US" sz="2000" dirty="0" err="1"/>
              <a:t>Migas</a:t>
            </a:r>
            <a:r>
              <a:rPr lang="en-US" sz="2000" dirty="0"/>
              <a:t> </a:t>
            </a:r>
            <a:r>
              <a:rPr lang="en-US" sz="2000" dirty="0" err="1"/>
              <a:t>milik</a:t>
            </a:r>
            <a:r>
              <a:rPr lang="en-US" sz="2000" dirty="0"/>
              <a:t> </a:t>
            </a:r>
            <a:r>
              <a:rPr lang="en-US" sz="2000" dirty="0" err="1"/>
              <a:t>swasta</a:t>
            </a:r>
            <a:r>
              <a:rPr lang="en-US" sz="2000" dirty="0"/>
              <a:t> </a:t>
            </a:r>
            <a:r>
              <a:rPr lang="en-US" sz="2000" dirty="0" err="1"/>
              <a:t>tersebut</a:t>
            </a:r>
            <a:r>
              <a:rPr lang="en-US" sz="2000" dirty="0"/>
              <a:t> </a:t>
            </a:r>
            <a:r>
              <a:rPr lang="en-US" sz="2000" dirty="0" err="1"/>
              <a:t>saat</a:t>
            </a:r>
            <a:r>
              <a:rPr lang="en-US" sz="2000" dirty="0"/>
              <a:t> </a:t>
            </a:r>
            <a:r>
              <a:rPr lang="en-US" sz="2000" dirty="0" err="1"/>
              <a:t>diperlukan</a:t>
            </a:r>
            <a:r>
              <a:rPr lang="en-US" sz="2000" dirty="0"/>
              <a:t> </a:t>
            </a:r>
            <a:endParaRPr lang="id-ID" sz="2000" dirty="0"/>
          </a:p>
          <a:p>
            <a:pPr lvl="0"/>
            <a:r>
              <a:rPr lang="en-US" sz="2000" dirty="0" smtClean="0"/>
              <a:t>Chin</a:t>
            </a:r>
            <a:r>
              <a:rPr lang="id-ID" sz="2000" dirty="0" smtClean="0"/>
              <a:t>a: </a:t>
            </a:r>
            <a:r>
              <a:rPr lang="en-US" sz="2000" dirty="0" err="1" smtClean="0"/>
              <a:t>Sejak</a:t>
            </a:r>
            <a:r>
              <a:rPr lang="en-US" sz="2000" dirty="0" smtClean="0"/>
              <a:t> </a:t>
            </a:r>
            <a:r>
              <a:rPr lang="en-US" sz="2000" dirty="0"/>
              <a:t>2007, China </a:t>
            </a:r>
            <a:r>
              <a:rPr lang="en-US" sz="2000" dirty="0" err="1"/>
              <a:t>mulai</a:t>
            </a:r>
            <a:r>
              <a:rPr lang="en-US" sz="2000" dirty="0"/>
              <a:t> </a:t>
            </a:r>
            <a:r>
              <a:rPr lang="en-US" sz="2000" dirty="0" err="1"/>
              <a:t>memperkuat</a:t>
            </a:r>
            <a:r>
              <a:rPr lang="en-US" sz="2000" dirty="0"/>
              <a:t> SPR </a:t>
            </a:r>
            <a:r>
              <a:rPr lang="en-US" sz="2000" dirty="0" err="1"/>
              <a:t>melalui</a:t>
            </a:r>
            <a:r>
              <a:rPr lang="en-US" sz="2000" dirty="0"/>
              <a:t> </a:t>
            </a:r>
            <a:r>
              <a:rPr lang="en-US" sz="2000" dirty="0" err="1"/>
              <a:t>beberapa</a:t>
            </a:r>
            <a:r>
              <a:rPr lang="en-US" sz="2000" dirty="0"/>
              <a:t> </a:t>
            </a:r>
            <a:r>
              <a:rPr lang="en-US" sz="2000" dirty="0" err="1"/>
              <a:t>tahapan</a:t>
            </a:r>
            <a:r>
              <a:rPr lang="en-US" sz="2000" dirty="0"/>
              <a:t>. </a:t>
            </a:r>
            <a:r>
              <a:rPr lang="en-US" sz="2000" dirty="0" err="1"/>
              <a:t>Tahap</a:t>
            </a:r>
            <a:r>
              <a:rPr lang="en-US" sz="2000" dirty="0"/>
              <a:t> I </a:t>
            </a:r>
            <a:r>
              <a:rPr lang="en-US" sz="2000" dirty="0" err="1"/>
              <a:t>sampai</a:t>
            </a:r>
            <a:r>
              <a:rPr lang="en-US" sz="2000" dirty="0"/>
              <a:t> </a:t>
            </a:r>
            <a:r>
              <a:rPr lang="en-US" sz="2000" dirty="0" err="1"/>
              <a:t>tahun</a:t>
            </a:r>
            <a:r>
              <a:rPr lang="en-US" sz="2000" dirty="0"/>
              <a:t> 2008 </a:t>
            </a:r>
            <a:r>
              <a:rPr lang="en-US" sz="2000" dirty="0" err="1"/>
              <a:t>mengusasi</a:t>
            </a:r>
            <a:r>
              <a:rPr lang="en-US" sz="2000" dirty="0"/>
              <a:t> stock </a:t>
            </a:r>
            <a:r>
              <a:rPr lang="en-US" sz="2000" dirty="0" err="1"/>
              <a:t>minyak</a:t>
            </a:r>
            <a:r>
              <a:rPr lang="en-US" sz="2000" dirty="0"/>
              <a:t> </a:t>
            </a:r>
            <a:r>
              <a:rPr lang="en-US" sz="2000" dirty="0" err="1"/>
              <a:t>mentah</a:t>
            </a:r>
            <a:r>
              <a:rPr lang="en-US" sz="2000" dirty="0"/>
              <a:t> 102 </a:t>
            </a:r>
            <a:r>
              <a:rPr lang="en-US" sz="2000" dirty="0" err="1"/>
              <a:t>Juta</a:t>
            </a:r>
            <a:r>
              <a:rPr lang="en-US" sz="2000" dirty="0"/>
              <a:t> Barrel. </a:t>
            </a:r>
            <a:r>
              <a:rPr lang="en-US" sz="2000" dirty="0" err="1"/>
              <a:t>Pada</a:t>
            </a:r>
            <a:r>
              <a:rPr lang="en-US" sz="2000" dirty="0"/>
              <a:t> </a:t>
            </a:r>
            <a:r>
              <a:rPr lang="en-US" sz="2000" dirty="0" err="1"/>
              <a:t>Akhir</a:t>
            </a:r>
            <a:r>
              <a:rPr lang="en-US" sz="2000" dirty="0"/>
              <a:t> 2011 </a:t>
            </a:r>
            <a:r>
              <a:rPr lang="en-US" sz="2000" dirty="0" err="1"/>
              <a:t>mencapai</a:t>
            </a:r>
            <a:r>
              <a:rPr lang="en-US" sz="2000" dirty="0"/>
              <a:t> </a:t>
            </a:r>
            <a:r>
              <a:rPr lang="en-US" sz="2000" dirty="0" err="1"/>
              <a:t>stok</a:t>
            </a:r>
            <a:r>
              <a:rPr lang="en-US" sz="2000" dirty="0"/>
              <a:t> </a:t>
            </a:r>
            <a:r>
              <a:rPr lang="en-US" sz="2000" dirty="0" err="1"/>
              <a:t>minyak</a:t>
            </a:r>
            <a:r>
              <a:rPr lang="en-US" sz="2000" dirty="0"/>
              <a:t> </a:t>
            </a:r>
            <a:r>
              <a:rPr lang="en-US" sz="2000" dirty="0" err="1"/>
              <a:t>mentahnya</a:t>
            </a:r>
            <a:r>
              <a:rPr lang="en-US" sz="2000" dirty="0"/>
              <a:t> 170 </a:t>
            </a:r>
            <a:r>
              <a:rPr lang="en-US" sz="2000" dirty="0" err="1"/>
              <a:t>Juta</a:t>
            </a:r>
            <a:r>
              <a:rPr lang="en-US" sz="2000" dirty="0"/>
              <a:t> Barrel.  </a:t>
            </a:r>
            <a:r>
              <a:rPr lang="en-US" sz="2000" dirty="0" err="1"/>
              <a:t>Pada</a:t>
            </a:r>
            <a:r>
              <a:rPr lang="en-US" sz="2000" dirty="0"/>
              <a:t> </a:t>
            </a:r>
            <a:r>
              <a:rPr lang="en-US" sz="2000" dirty="0" err="1"/>
              <a:t>tahap</a:t>
            </a:r>
            <a:r>
              <a:rPr lang="en-US" sz="2000" dirty="0"/>
              <a:t> III/2020 </a:t>
            </a:r>
            <a:r>
              <a:rPr lang="en-US" sz="2000" dirty="0" err="1"/>
              <a:t>diperkirakan</a:t>
            </a:r>
            <a:r>
              <a:rPr lang="en-US" sz="2000" dirty="0"/>
              <a:t> </a:t>
            </a:r>
            <a:endParaRPr lang="id-ID" sz="2000" dirty="0"/>
          </a:p>
          <a:p>
            <a:endParaRPr lang="id-ID" sz="2000" dirty="0"/>
          </a:p>
        </p:txBody>
      </p:sp>
      <p:pic>
        <p:nvPicPr>
          <p:cNvPr id="4" name="Content Placeholder 2" descr="logo_blue kecil PUSHEP"/>
          <p:cNvPicPr>
            <a:picLocks noChangeAspect="1"/>
          </p:cNvPicPr>
          <p:nvPr>
            <p:ph sz="half" idx="2"/>
          </p:nvPr>
        </p:nvPicPr>
        <p:blipFill>
          <a:blip r:embed="rId1"/>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609600" y="1371600"/>
            <a:ext cx="8001000" cy="28956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4400" dirty="0" smtClean="0"/>
              <a:t>DASAR HUKUM </a:t>
            </a:r>
            <a:endParaRPr lang="id-ID" sz="4400" dirty="0" smtClean="0"/>
          </a:p>
          <a:p>
            <a:pPr algn="ctr"/>
            <a:r>
              <a:rPr lang="id-ID" sz="4400" i="1" dirty="0" smtClean="0"/>
              <a:t>PETROLEUM FUND</a:t>
            </a:r>
            <a:endParaRPr lang="en-US" sz="4400" i="1" dirty="0"/>
          </a:p>
        </p:txBody>
      </p:sp>
      <p:pic>
        <p:nvPicPr>
          <p:cNvPr id="2" name="Content Placeholder 2" descr="logo_blue kecil PUSHEP"/>
          <p:cNvPicPr>
            <a:picLocks noChangeAspect="1"/>
          </p:cNvPicPr>
          <p:nvPr>
            <p:ph sz="half" idx="2"/>
          </p:nvPr>
        </p:nvPicPr>
        <p:blipFill>
          <a:blip r:embed="rId1"/>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308"/>
            <a:ext cx="8229600" cy="930432"/>
          </a:xfrm>
        </p:spPr>
        <p:txBody>
          <a:bodyPr/>
          <a:lstStyle/>
          <a:p>
            <a:r>
              <a:rPr lang="id-ID" dirty="0" smtClean="0">
                <a:latin typeface="Cambria" panose="02040503050406030204" pitchFamily="18" charset="0"/>
              </a:rPr>
              <a:t>Dasar Hukum </a:t>
            </a:r>
            <a:r>
              <a:rPr lang="id-ID" i="1" dirty="0" smtClean="0">
                <a:latin typeface="Cambria" panose="02040503050406030204" pitchFamily="18" charset="0"/>
              </a:rPr>
              <a:t>Petroleum Fund </a:t>
            </a:r>
            <a:r>
              <a:rPr lang="id-ID" dirty="0" smtClean="0">
                <a:latin typeface="Cambria" panose="02040503050406030204" pitchFamily="18" charset="0"/>
              </a:rPr>
              <a:t>(1)</a:t>
            </a:r>
            <a:endParaRPr lang="id-ID" dirty="0">
              <a:latin typeface="Cambria" panose="02040503050406030204" pitchFamily="18" charset="0"/>
            </a:endParaRPr>
          </a:p>
        </p:txBody>
      </p:sp>
      <p:sp>
        <p:nvSpPr>
          <p:cNvPr id="3" name="Content Placeholder 2"/>
          <p:cNvSpPr>
            <a:spLocks noGrp="1"/>
          </p:cNvSpPr>
          <p:nvPr>
            <p:ph sz="quarter" idx="1"/>
          </p:nvPr>
        </p:nvSpPr>
        <p:spPr>
          <a:xfrm>
            <a:off x="461155" y="2618909"/>
            <a:ext cx="8229600" cy="3825425"/>
          </a:xfrm>
        </p:spPr>
        <p:txBody>
          <a:bodyPr>
            <a:noAutofit/>
          </a:bodyPr>
          <a:lstStyle/>
          <a:p>
            <a:r>
              <a:rPr lang="id-ID" sz="2000" b="1" dirty="0">
                <a:latin typeface="Cambria" panose="02040503050406030204" pitchFamily="18" charset="0"/>
              </a:rPr>
              <a:t>UU No. 30 tahun 2007 tentang </a:t>
            </a:r>
            <a:r>
              <a:rPr lang="id-ID" sz="2000" b="1" dirty="0" smtClean="0">
                <a:latin typeface="Cambria" panose="02040503050406030204" pitchFamily="18" charset="0"/>
              </a:rPr>
              <a:t>Energi, pasal 30 </a:t>
            </a:r>
            <a:endParaRPr lang="id-ID" sz="2000" b="1" dirty="0">
              <a:latin typeface="Cambria" panose="02040503050406030204" pitchFamily="18" charset="0"/>
            </a:endParaRPr>
          </a:p>
          <a:p>
            <a:pPr marL="0" indent="0">
              <a:buNone/>
            </a:pPr>
            <a:r>
              <a:rPr lang="id-ID" sz="2000" dirty="0" smtClean="0"/>
              <a:t>(</a:t>
            </a:r>
            <a:r>
              <a:rPr lang="id-ID" sz="2000" dirty="0"/>
              <a:t>1) Pendanaan kegiatan penelitian dan pengembangan sebagaimana dimaksud dalam Pasal 29 difasilitasi oleh Pemerintah dan pemerintah daerah sesuai dengan kewenangannya.</a:t>
            </a:r>
            <a:endParaRPr lang="id-ID" sz="2000" dirty="0"/>
          </a:p>
          <a:p>
            <a:pPr marL="0" indent="0">
              <a:buNone/>
            </a:pPr>
            <a:r>
              <a:rPr lang="id-ID" sz="2000" dirty="0"/>
              <a:t>(2)  Pendanaan kegiatan penelitian dan pengembangan ilmu pengetahuan dan teknologi energi, sebagaimana dimaksud pada ayat (1) antara lain bersumber dari Anggaran Pendapatan dan Belanja Negara, Anggaran Pendapatan dan Belanja Daerah, dari dana dari swasta.</a:t>
            </a:r>
            <a:endParaRPr lang="id-ID" sz="2000" dirty="0"/>
          </a:p>
          <a:p>
            <a:pPr marL="0" indent="0">
              <a:buNone/>
            </a:pPr>
            <a:r>
              <a:rPr lang="id-ID" sz="2000" dirty="0"/>
              <a:t>(3</a:t>
            </a:r>
            <a:r>
              <a:rPr lang="id-ID" sz="2000" b="1" dirty="0"/>
              <a:t>) Pengembangan dan pemanfaatan hasil penelitian tentang energi baru dan energi terbarukan dibiayai dari </a:t>
            </a:r>
            <a:r>
              <a:rPr lang="id-ID" sz="2000" b="1" u="sng" dirty="0"/>
              <a:t>pendapatan negara yang berasal dari energi tak terbarukan</a:t>
            </a:r>
            <a:r>
              <a:rPr lang="id-ID" sz="2000" b="1" dirty="0"/>
              <a:t>.”</a:t>
            </a:r>
            <a:endParaRPr lang="id-ID" sz="2000" dirty="0"/>
          </a:p>
          <a:p>
            <a:pPr marL="0" indent="0" algn="just">
              <a:buNone/>
            </a:pPr>
            <a:endParaRPr lang="id-ID" sz="2000" i="1" dirty="0">
              <a:latin typeface="Cambria" panose="02040503050406030204" pitchFamily="18" charset="0"/>
            </a:endParaRPr>
          </a:p>
          <a:p>
            <a:endParaRPr lang="id-ID" sz="2000" dirty="0">
              <a:latin typeface="Cambria" panose="02040503050406030204" pitchFamily="18" charset="0"/>
            </a:endParaRPr>
          </a:p>
        </p:txBody>
      </p:sp>
      <p:sp>
        <p:nvSpPr>
          <p:cNvPr id="4" name="Rectangle 3"/>
          <p:cNvSpPr/>
          <p:nvPr/>
        </p:nvSpPr>
        <p:spPr>
          <a:xfrm>
            <a:off x="458052" y="1268760"/>
            <a:ext cx="8383107" cy="1015663"/>
          </a:xfrm>
          <a:prstGeom prst="rect">
            <a:avLst/>
          </a:prstGeom>
        </p:spPr>
        <p:txBody>
          <a:bodyPr wrap="square">
            <a:spAutoFit/>
          </a:bodyPr>
          <a:lstStyle/>
          <a:p>
            <a:r>
              <a:rPr lang="id-ID" sz="2000" dirty="0" smtClean="0"/>
              <a:t>Undang-undang </a:t>
            </a:r>
            <a:r>
              <a:rPr lang="id-ID" sz="2000" dirty="0"/>
              <a:t>Dasar (UUD) 1945 pasal </a:t>
            </a:r>
            <a:r>
              <a:rPr lang="id-ID" sz="2000" dirty="0" smtClean="0"/>
              <a:t>23A:</a:t>
            </a:r>
            <a:endParaRPr lang="id-ID" dirty="0"/>
          </a:p>
          <a:p>
            <a:pPr algn="ctr"/>
            <a:r>
              <a:rPr lang="id-ID" sz="2000" dirty="0"/>
              <a:t>“</a:t>
            </a:r>
            <a:r>
              <a:rPr lang="id-ID" sz="2000" b="1" i="1" dirty="0"/>
              <a:t>Pajak dan pungutan lain yang bersifat memaksa untuk keperluan negara diatur dengan undang-undang</a:t>
            </a:r>
            <a:r>
              <a:rPr lang="id-ID" sz="2000" dirty="0"/>
              <a:t>”.</a:t>
            </a:r>
            <a:endParaRPr lang="id-ID" sz="2000" dirty="0"/>
          </a:p>
        </p:txBody>
      </p:sp>
      <p:pic>
        <p:nvPicPr>
          <p:cNvPr id="5" name="Content Placeholder 2" descr="logo_blue kecil PUSHEP"/>
          <p:cNvPicPr>
            <a:picLocks noChangeAspect="1"/>
          </p:cNvPicPr>
          <p:nvPr>
            <p:ph sz="half" idx="2"/>
          </p:nvPr>
        </p:nvPicPr>
        <p:blipFill>
          <a:blip r:embed="rId1"/>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625"/>
            <a:ext cx="8229600" cy="930432"/>
          </a:xfrm>
        </p:spPr>
        <p:txBody>
          <a:bodyPr/>
          <a:lstStyle/>
          <a:p>
            <a:r>
              <a:rPr lang="id-ID" dirty="0" smtClean="0"/>
              <a:t>Dasar Hukum </a:t>
            </a:r>
            <a:r>
              <a:rPr lang="id-ID" i="1" dirty="0">
                <a:latin typeface="Cambria" panose="02040503050406030204" pitchFamily="18" charset="0"/>
              </a:rPr>
              <a:t>Petroleum Fund</a:t>
            </a:r>
            <a:r>
              <a:rPr lang="id-ID" dirty="0" smtClean="0"/>
              <a:t> (2)</a:t>
            </a:r>
            <a:endParaRPr lang="id-ID" dirty="0"/>
          </a:p>
        </p:txBody>
      </p:sp>
      <p:sp>
        <p:nvSpPr>
          <p:cNvPr id="3" name="Content Placeholder 2"/>
          <p:cNvSpPr>
            <a:spLocks noGrp="1"/>
          </p:cNvSpPr>
          <p:nvPr>
            <p:ph sz="quarter" idx="1"/>
          </p:nvPr>
        </p:nvSpPr>
        <p:spPr>
          <a:xfrm>
            <a:off x="457200" y="1275674"/>
            <a:ext cx="8229600" cy="5438691"/>
          </a:xfrm>
        </p:spPr>
        <p:txBody>
          <a:bodyPr>
            <a:noAutofit/>
          </a:bodyPr>
          <a:lstStyle/>
          <a:p>
            <a:r>
              <a:rPr lang="en-US" sz="2000" b="1" dirty="0">
                <a:latin typeface="Cambria" panose="02040503050406030204" pitchFamily="18" charset="0"/>
              </a:rPr>
              <a:t>PP 79 </a:t>
            </a:r>
            <a:r>
              <a:rPr lang="en-US" sz="2000" b="1" dirty="0" err="1">
                <a:latin typeface="Cambria" panose="02040503050406030204" pitchFamily="18" charset="0"/>
              </a:rPr>
              <a:t>tahun</a:t>
            </a:r>
            <a:r>
              <a:rPr lang="en-US" sz="2000" b="1" dirty="0">
                <a:latin typeface="Cambria" panose="02040503050406030204" pitchFamily="18" charset="0"/>
              </a:rPr>
              <a:t> 2014 </a:t>
            </a:r>
            <a:r>
              <a:rPr lang="en-US" sz="2000" b="1" dirty="0" err="1">
                <a:latin typeface="Cambria" panose="02040503050406030204" pitchFamily="18" charset="0"/>
              </a:rPr>
              <a:t>tentang</a:t>
            </a:r>
            <a:r>
              <a:rPr lang="en-US" sz="2000" b="1" dirty="0">
                <a:latin typeface="Cambria" panose="02040503050406030204" pitchFamily="18" charset="0"/>
              </a:rPr>
              <a:t> </a:t>
            </a:r>
            <a:r>
              <a:rPr lang="en-US" sz="2000" b="1" dirty="0" err="1">
                <a:latin typeface="Cambria" panose="02040503050406030204" pitchFamily="18" charset="0"/>
              </a:rPr>
              <a:t>Kebijakan</a:t>
            </a:r>
            <a:r>
              <a:rPr lang="en-US" sz="2000" b="1" dirty="0">
                <a:latin typeface="Cambria" panose="02040503050406030204" pitchFamily="18" charset="0"/>
              </a:rPr>
              <a:t> </a:t>
            </a:r>
            <a:r>
              <a:rPr lang="en-US" sz="2000" b="1" dirty="0" err="1">
                <a:latin typeface="Cambria" panose="02040503050406030204" pitchFamily="18" charset="0"/>
              </a:rPr>
              <a:t>Energi</a:t>
            </a:r>
            <a:r>
              <a:rPr lang="en-US" sz="2000" b="1" dirty="0">
                <a:latin typeface="Cambria" panose="02040503050406030204" pitchFamily="18" charset="0"/>
              </a:rPr>
              <a:t> Nasional</a:t>
            </a:r>
            <a:r>
              <a:rPr lang="id-ID" sz="2000" b="1" dirty="0">
                <a:latin typeface="Cambria" panose="02040503050406030204" pitchFamily="18" charset="0"/>
              </a:rPr>
              <a:t>, pasal 27 ayat (5b):</a:t>
            </a:r>
            <a:endParaRPr lang="id-ID" sz="2000" b="1" dirty="0">
              <a:latin typeface="Cambria" panose="02040503050406030204" pitchFamily="18" charset="0"/>
            </a:endParaRPr>
          </a:p>
          <a:p>
            <a:pPr marL="0" indent="0" algn="ctr">
              <a:buNone/>
            </a:pPr>
            <a:r>
              <a:rPr lang="id-ID" sz="2000" i="1" dirty="0">
                <a:latin typeface="Cambria" panose="02040503050406030204" pitchFamily="18" charset="0"/>
              </a:rPr>
              <a:t>“M</a:t>
            </a:r>
            <a:r>
              <a:rPr lang="en-US" sz="2000" i="1" dirty="0" err="1">
                <a:latin typeface="Cambria" panose="02040503050406030204" pitchFamily="18" charset="0"/>
              </a:rPr>
              <a:t>enerapkan</a:t>
            </a:r>
            <a:r>
              <a:rPr lang="en-US" sz="2000" i="1" dirty="0">
                <a:latin typeface="Cambria" panose="02040503050406030204" pitchFamily="18" charset="0"/>
              </a:rPr>
              <a:t> </a:t>
            </a:r>
            <a:r>
              <a:rPr lang="en-US" sz="2000" b="1" i="1" dirty="0" err="1">
                <a:latin typeface="Cambria" panose="02040503050406030204" pitchFamily="18" charset="0"/>
              </a:rPr>
              <a:t>premi</a:t>
            </a:r>
            <a:r>
              <a:rPr lang="en-US" sz="2000" b="1" i="1" dirty="0">
                <a:latin typeface="Cambria" panose="02040503050406030204" pitchFamily="18" charset="0"/>
              </a:rPr>
              <a:t> </a:t>
            </a:r>
            <a:r>
              <a:rPr lang="en-US" sz="2000" b="1" i="1" dirty="0" err="1">
                <a:latin typeface="Cambria" panose="02040503050406030204" pitchFamily="18" charset="0"/>
              </a:rPr>
              <a:t>pengurasan</a:t>
            </a:r>
            <a:r>
              <a:rPr lang="en-US" sz="2000" b="1" i="1" dirty="0">
                <a:latin typeface="Cambria" panose="02040503050406030204" pitchFamily="18" charset="0"/>
              </a:rPr>
              <a:t> </a:t>
            </a:r>
            <a:r>
              <a:rPr lang="en-US" sz="2000" b="1" i="1" dirty="0" err="1">
                <a:latin typeface="Cambria" panose="02040503050406030204" pitchFamily="18" charset="0"/>
              </a:rPr>
              <a:t>Energi</a:t>
            </a:r>
            <a:r>
              <a:rPr lang="en-US" sz="2000" b="1" i="1" dirty="0">
                <a:latin typeface="Cambria" panose="02040503050406030204" pitchFamily="18" charset="0"/>
              </a:rPr>
              <a:t> fossil</a:t>
            </a:r>
            <a:r>
              <a:rPr lang="en-US" sz="2000" i="1" dirty="0">
                <a:latin typeface="Cambria" panose="02040503050406030204" pitchFamily="18" charset="0"/>
              </a:rPr>
              <a:t> </a:t>
            </a:r>
            <a:r>
              <a:rPr lang="en-US" sz="2000" i="1" dirty="0" err="1">
                <a:latin typeface="Cambria" panose="02040503050406030204" pitchFamily="18" charset="0"/>
              </a:rPr>
              <a:t>untuk</a:t>
            </a:r>
            <a:r>
              <a:rPr lang="en-US" sz="2000" i="1" dirty="0">
                <a:latin typeface="Cambria" panose="02040503050406030204" pitchFamily="18" charset="0"/>
              </a:rPr>
              <a:t> </a:t>
            </a:r>
            <a:r>
              <a:rPr lang="en-US" sz="2000" i="1" dirty="0" err="1">
                <a:latin typeface="Cambria" panose="02040503050406030204" pitchFamily="18" charset="0"/>
              </a:rPr>
              <a:t>pengembangan</a:t>
            </a:r>
            <a:r>
              <a:rPr lang="en-US" sz="2000" i="1" dirty="0">
                <a:latin typeface="Cambria" panose="02040503050406030204" pitchFamily="18" charset="0"/>
              </a:rPr>
              <a:t> </a:t>
            </a:r>
            <a:r>
              <a:rPr lang="en-US" sz="2000" i="1" dirty="0" err="1">
                <a:latin typeface="Cambria" panose="02040503050406030204" pitchFamily="18" charset="0"/>
              </a:rPr>
              <a:t>Energi</a:t>
            </a:r>
            <a:r>
              <a:rPr lang="en-US" sz="2000" i="1" dirty="0">
                <a:latin typeface="Cambria" panose="02040503050406030204" pitchFamily="18" charset="0"/>
              </a:rPr>
              <a:t> </a:t>
            </a:r>
            <a:r>
              <a:rPr lang="en-US" sz="2000" i="1" dirty="0" err="1">
                <a:latin typeface="Cambria" panose="02040503050406030204" pitchFamily="18" charset="0"/>
              </a:rPr>
              <a:t>dan</a:t>
            </a:r>
            <a:r>
              <a:rPr lang="en-US" sz="2000" i="1" dirty="0">
                <a:latin typeface="Cambria" panose="02040503050406030204" pitchFamily="18" charset="0"/>
              </a:rPr>
              <a:t> / </a:t>
            </a:r>
            <a:r>
              <a:rPr lang="en-US" sz="2000" i="1" dirty="0" err="1">
                <a:latin typeface="Cambria" panose="02040503050406030204" pitchFamily="18" charset="0"/>
              </a:rPr>
              <a:t>atau</a:t>
            </a:r>
            <a:r>
              <a:rPr lang="id-ID" sz="2000" i="1" dirty="0">
                <a:latin typeface="Cambria" panose="02040503050406030204" pitchFamily="18" charset="0"/>
              </a:rPr>
              <a:t>”</a:t>
            </a:r>
            <a:endParaRPr lang="id-ID" sz="2000" b="1" i="1" dirty="0">
              <a:latin typeface="Cambria" panose="02040503050406030204" pitchFamily="18" charset="0"/>
            </a:endParaRPr>
          </a:p>
          <a:p>
            <a:pPr algn="just"/>
            <a:endParaRPr lang="id-ID" sz="2000" dirty="0" smtClean="0">
              <a:latin typeface="Cambria" panose="02040503050406030204" pitchFamily="18" charset="0"/>
            </a:endParaRPr>
          </a:p>
          <a:p>
            <a:pPr algn="just"/>
            <a:r>
              <a:rPr lang="en-US" sz="2000" dirty="0" err="1" smtClean="0">
                <a:latin typeface="Cambria" panose="02040503050406030204" pitchFamily="18" charset="0"/>
              </a:rPr>
              <a:t>Pasal</a:t>
            </a:r>
            <a:r>
              <a:rPr lang="en-US" sz="2000" dirty="0" smtClean="0">
                <a:latin typeface="Cambria" panose="02040503050406030204" pitchFamily="18" charset="0"/>
              </a:rPr>
              <a:t> </a:t>
            </a:r>
            <a:r>
              <a:rPr lang="en-US" sz="2000" dirty="0">
                <a:latin typeface="Cambria" panose="02040503050406030204" pitchFamily="18" charset="0"/>
              </a:rPr>
              <a:t>27 PP 79/2014 </a:t>
            </a:r>
            <a:r>
              <a:rPr lang="en-US" sz="2000" dirty="0" err="1">
                <a:latin typeface="Cambria" panose="02040503050406030204" pitchFamily="18" charset="0"/>
              </a:rPr>
              <a:t>merupakan</a:t>
            </a:r>
            <a:r>
              <a:rPr lang="en-US" sz="2000" dirty="0">
                <a:latin typeface="Cambria" panose="02040503050406030204" pitchFamily="18" charset="0"/>
              </a:rPr>
              <a:t> </a:t>
            </a:r>
            <a:r>
              <a:rPr lang="en-US" sz="2000" dirty="0" err="1">
                <a:latin typeface="Cambria" panose="02040503050406030204" pitchFamily="18" charset="0"/>
              </a:rPr>
              <a:t>tafsir</a:t>
            </a:r>
            <a:r>
              <a:rPr lang="en-US" sz="2000" dirty="0">
                <a:latin typeface="Cambria" panose="02040503050406030204" pitchFamily="18" charset="0"/>
              </a:rPr>
              <a:t> </a:t>
            </a:r>
            <a:r>
              <a:rPr lang="en-US" sz="2000" dirty="0" err="1">
                <a:latin typeface="Cambria" panose="02040503050406030204" pitchFamily="18" charset="0"/>
              </a:rPr>
              <a:t>bebas</a:t>
            </a:r>
            <a:r>
              <a:rPr lang="en-US" sz="2000" dirty="0">
                <a:latin typeface="Cambria" panose="02040503050406030204" pitchFamily="18" charset="0"/>
              </a:rPr>
              <a:t> </a:t>
            </a:r>
            <a:r>
              <a:rPr lang="en-US" sz="2000" dirty="0" err="1">
                <a:latin typeface="Cambria" panose="02040503050406030204" pitchFamily="18" charset="0"/>
              </a:rPr>
              <a:t>dari</a:t>
            </a:r>
            <a:r>
              <a:rPr lang="en-US" sz="2000" dirty="0">
                <a:latin typeface="Cambria" panose="02040503050406030204" pitchFamily="18" charset="0"/>
              </a:rPr>
              <a:t> </a:t>
            </a:r>
            <a:r>
              <a:rPr lang="en-US" sz="2000" dirty="0" err="1">
                <a:latin typeface="Cambria" panose="02040503050406030204" pitchFamily="18" charset="0"/>
              </a:rPr>
              <a:t>perintah</a:t>
            </a:r>
            <a:r>
              <a:rPr lang="en-US" sz="2000" dirty="0">
                <a:latin typeface="Cambria" panose="02040503050406030204" pitchFamily="18" charset="0"/>
              </a:rPr>
              <a:t> </a:t>
            </a:r>
            <a:r>
              <a:rPr lang="en-US" sz="2000" dirty="0" err="1">
                <a:latin typeface="Cambria" panose="02040503050406030204" pitchFamily="18" charset="0"/>
              </a:rPr>
              <a:t>Pasal</a:t>
            </a:r>
            <a:r>
              <a:rPr lang="en-US" sz="2000" dirty="0">
                <a:latin typeface="Cambria" panose="02040503050406030204" pitchFamily="18" charset="0"/>
              </a:rPr>
              <a:t> 11 UU 30/2007, </a:t>
            </a:r>
            <a:r>
              <a:rPr lang="en-US" sz="2000" dirty="0" err="1">
                <a:latin typeface="Cambria" panose="02040503050406030204" pitchFamily="18" charset="0"/>
              </a:rPr>
              <a:t>bukan</a:t>
            </a:r>
            <a:r>
              <a:rPr lang="en-US" sz="2000" dirty="0">
                <a:latin typeface="Cambria" panose="02040503050406030204" pitchFamily="18" charset="0"/>
              </a:rPr>
              <a:t> </a:t>
            </a:r>
            <a:r>
              <a:rPr lang="en-US" sz="2000" dirty="0" err="1">
                <a:latin typeface="Cambria" panose="02040503050406030204" pitchFamily="18" charset="0"/>
              </a:rPr>
              <a:t>perintah</a:t>
            </a:r>
            <a:r>
              <a:rPr lang="en-US" sz="2000" dirty="0">
                <a:latin typeface="Cambria" panose="02040503050406030204" pitchFamily="18" charset="0"/>
              </a:rPr>
              <a:t> </a:t>
            </a:r>
            <a:r>
              <a:rPr lang="en-US" sz="2000" dirty="0" err="1">
                <a:latin typeface="Cambria" panose="02040503050406030204" pitchFamily="18" charset="0"/>
              </a:rPr>
              <a:t>Pasal</a:t>
            </a:r>
            <a:r>
              <a:rPr lang="en-US" sz="2000" dirty="0">
                <a:latin typeface="Cambria" panose="02040503050406030204" pitchFamily="18" charset="0"/>
              </a:rPr>
              <a:t> 30 UU 30/2007 </a:t>
            </a:r>
            <a:r>
              <a:rPr lang="en-US" sz="2000" dirty="0" err="1">
                <a:latin typeface="Cambria" panose="02040503050406030204" pitchFamily="18" charset="0"/>
              </a:rPr>
              <a:t>sehingga</a:t>
            </a:r>
            <a:r>
              <a:rPr lang="en-US" sz="2000" dirty="0">
                <a:latin typeface="Cambria" panose="02040503050406030204" pitchFamily="18" charset="0"/>
              </a:rPr>
              <a:t> </a:t>
            </a:r>
            <a:r>
              <a:rPr lang="en-US" sz="2000" dirty="0" err="1">
                <a:latin typeface="Cambria" panose="02040503050406030204" pitchFamily="18" charset="0"/>
              </a:rPr>
              <a:t>Pasal</a:t>
            </a:r>
            <a:r>
              <a:rPr lang="en-US" sz="2000" dirty="0">
                <a:latin typeface="Cambria" panose="02040503050406030204" pitchFamily="18" charset="0"/>
              </a:rPr>
              <a:t> </a:t>
            </a:r>
            <a:r>
              <a:rPr lang="en-US" sz="2000" dirty="0" err="1">
                <a:latin typeface="Cambria" panose="02040503050406030204" pitchFamily="18" charset="0"/>
              </a:rPr>
              <a:t>tersebut</a:t>
            </a:r>
            <a:r>
              <a:rPr lang="en-US" sz="2000" dirty="0">
                <a:latin typeface="Cambria" panose="02040503050406030204" pitchFamily="18" charset="0"/>
              </a:rPr>
              <a:t> </a:t>
            </a:r>
            <a:r>
              <a:rPr lang="en-US" sz="2000" dirty="0" err="1">
                <a:latin typeface="Cambria" panose="02040503050406030204" pitchFamily="18" charset="0"/>
              </a:rPr>
              <a:t>tidak</a:t>
            </a:r>
            <a:r>
              <a:rPr lang="en-US" sz="2000" dirty="0">
                <a:latin typeface="Cambria" panose="02040503050406030204" pitchFamily="18" charset="0"/>
              </a:rPr>
              <a:t> </a:t>
            </a:r>
            <a:r>
              <a:rPr lang="en-US" sz="2000" dirty="0" err="1">
                <a:latin typeface="Cambria" panose="02040503050406030204" pitchFamily="18" charset="0"/>
              </a:rPr>
              <a:t>berhubungan</a:t>
            </a:r>
            <a:r>
              <a:rPr lang="en-US" sz="2000" dirty="0">
                <a:latin typeface="Cambria" panose="02040503050406030204" pitchFamily="18" charset="0"/>
              </a:rPr>
              <a:t> </a:t>
            </a:r>
            <a:r>
              <a:rPr lang="en-US" sz="2000" dirty="0" err="1">
                <a:latin typeface="Cambria" panose="02040503050406030204" pitchFamily="18" charset="0"/>
              </a:rPr>
              <a:t>dengan</a:t>
            </a:r>
            <a:r>
              <a:rPr lang="en-US" sz="2000" dirty="0">
                <a:latin typeface="Cambria" panose="02040503050406030204" pitchFamily="18" charset="0"/>
              </a:rPr>
              <a:t> </a:t>
            </a:r>
            <a:r>
              <a:rPr lang="en-US" sz="2000" dirty="0" err="1">
                <a:latin typeface="Cambria" panose="02040503050406030204" pitchFamily="18" charset="0"/>
              </a:rPr>
              <a:t>pasal</a:t>
            </a:r>
            <a:r>
              <a:rPr lang="en-US" sz="2000" dirty="0">
                <a:latin typeface="Cambria" panose="02040503050406030204" pitchFamily="18" charset="0"/>
              </a:rPr>
              <a:t> 30 UU 30/2007 </a:t>
            </a:r>
            <a:r>
              <a:rPr lang="en-US" sz="2000" dirty="0" err="1">
                <a:latin typeface="Cambria" panose="02040503050406030204" pitchFamily="18" charset="0"/>
              </a:rPr>
              <a:t>tentang</a:t>
            </a:r>
            <a:r>
              <a:rPr lang="en-US" sz="2000" dirty="0">
                <a:latin typeface="Cambria" panose="02040503050406030204" pitchFamily="18" charset="0"/>
              </a:rPr>
              <a:t> </a:t>
            </a:r>
            <a:r>
              <a:rPr lang="en-US" sz="2000" dirty="0" err="1">
                <a:latin typeface="Cambria" panose="02040503050406030204" pitchFamily="18" charset="0"/>
              </a:rPr>
              <a:t>energi</a:t>
            </a:r>
            <a:r>
              <a:rPr lang="en-US" sz="2000" dirty="0">
                <a:latin typeface="Cambria" panose="02040503050406030204" pitchFamily="18" charset="0"/>
              </a:rPr>
              <a:t> yang </a:t>
            </a:r>
            <a:r>
              <a:rPr lang="en-US" sz="2000" dirty="0" err="1">
                <a:latin typeface="Cambria" panose="02040503050406030204" pitchFamily="18" charset="0"/>
              </a:rPr>
              <a:t>mengatur</a:t>
            </a:r>
            <a:r>
              <a:rPr lang="en-US" sz="2000" dirty="0">
                <a:latin typeface="Cambria" panose="02040503050406030204" pitchFamily="18" charset="0"/>
              </a:rPr>
              <a:t> </a:t>
            </a:r>
            <a:r>
              <a:rPr lang="en-US" sz="2000" dirty="0" err="1">
                <a:latin typeface="Cambria" panose="02040503050406030204" pitchFamily="18" charset="0"/>
              </a:rPr>
              <a:t>pendanaan</a:t>
            </a:r>
            <a:r>
              <a:rPr lang="en-US" sz="2000" dirty="0">
                <a:latin typeface="Cambria" panose="02040503050406030204" pitchFamily="18" charset="0"/>
              </a:rPr>
              <a:t> </a:t>
            </a:r>
            <a:r>
              <a:rPr lang="en-US" sz="2000" dirty="0" err="1">
                <a:latin typeface="Cambria" panose="02040503050406030204" pitchFamily="18" charset="0"/>
              </a:rPr>
              <a:t>untuk</a:t>
            </a:r>
            <a:r>
              <a:rPr lang="en-US" sz="2000" dirty="0">
                <a:latin typeface="Cambria" panose="02040503050406030204" pitchFamily="18" charset="0"/>
              </a:rPr>
              <a:t> </a:t>
            </a:r>
            <a:r>
              <a:rPr lang="en-US" sz="2000" dirty="0" err="1">
                <a:latin typeface="Cambria" panose="02040503050406030204" pitchFamily="18" charset="0"/>
              </a:rPr>
              <a:t>pengembangan</a:t>
            </a:r>
            <a:r>
              <a:rPr lang="en-US" sz="2000" dirty="0">
                <a:latin typeface="Cambria" panose="02040503050406030204" pitchFamily="18" charset="0"/>
              </a:rPr>
              <a:t> </a:t>
            </a:r>
            <a:r>
              <a:rPr lang="en-US" sz="2000" dirty="0" err="1">
                <a:latin typeface="Cambria" panose="02040503050406030204" pitchFamily="18" charset="0"/>
              </a:rPr>
              <a:t>dan</a:t>
            </a:r>
            <a:r>
              <a:rPr lang="en-US" sz="2000" dirty="0">
                <a:latin typeface="Cambria" panose="02040503050406030204" pitchFamily="18" charset="0"/>
              </a:rPr>
              <a:t>  </a:t>
            </a:r>
            <a:r>
              <a:rPr lang="en-US" sz="2000" dirty="0" err="1">
                <a:latin typeface="Cambria" panose="02040503050406030204" pitchFamily="18" charset="0"/>
              </a:rPr>
              <a:t>pemanfaatan</a:t>
            </a:r>
            <a:r>
              <a:rPr lang="en-US" sz="2000" dirty="0">
                <a:latin typeface="Cambria" panose="02040503050406030204" pitchFamily="18" charset="0"/>
              </a:rPr>
              <a:t> </a:t>
            </a:r>
            <a:r>
              <a:rPr lang="en-US" sz="2000" dirty="0" err="1">
                <a:latin typeface="Cambria" panose="02040503050406030204" pitchFamily="18" charset="0"/>
              </a:rPr>
              <a:t>hasil</a:t>
            </a:r>
            <a:r>
              <a:rPr lang="en-US" sz="2000" dirty="0">
                <a:latin typeface="Cambria" panose="02040503050406030204" pitchFamily="18" charset="0"/>
              </a:rPr>
              <a:t> </a:t>
            </a:r>
            <a:r>
              <a:rPr lang="en-US" sz="2000" dirty="0" err="1">
                <a:latin typeface="Cambria" panose="02040503050406030204" pitchFamily="18" charset="0"/>
              </a:rPr>
              <a:t>penelitian</a:t>
            </a:r>
            <a:r>
              <a:rPr lang="en-US" sz="2000" dirty="0">
                <a:latin typeface="Cambria" panose="02040503050406030204" pitchFamily="18" charset="0"/>
              </a:rPr>
              <a:t> </a:t>
            </a:r>
            <a:r>
              <a:rPr lang="id-ID" sz="2000" dirty="0">
                <a:latin typeface="Cambria" panose="02040503050406030204" pitchFamily="18" charset="0"/>
              </a:rPr>
              <a:t>Energi Baru dan Terbarukan yang</a:t>
            </a:r>
            <a:r>
              <a:rPr lang="en-US" sz="2000" dirty="0">
                <a:latin typeface="Cambria" panose="02040503050406030204" pitchFamily="18" charset="0"/>
              </a:rPr>
              <a:t> </a:t>
            </a:r>
            <a:r>
              <a:rPr lang="en-US" sz="2000" dirty="0" err="1">
                <a:latin typeface="Cambria" panose="02040503050406030204" pitchFamily="18" charset="0"/>
              </a:rPr>
              <a:t>berasal</a:t>
            </a:r>
            <a:r>
              <a:rPr lang="en-US" sz="2000" dirty="0">
                <a:latin typeface="Cambria" panose="02040503050406030204" pitchFamily="18" charset="0"/>
              </a:rPr>
              <a:t> </a:t>
            </a:r>
            <a:r>
              <a:rPr lang="en-US" sz="2000" dirty="0" err="1">
                <a:latin typeface="Cambria" panose="02040503050406030204" pitchFamily="18" charset="0"/>
              </a:rPr>
              <a:t>dari</a:t>
            </a:r>
            <a:r>
              <a:rPr lang="en-US" sz="2000" dirty="0">
                <a:latin typeface="Cambria" panose="02040503050406030204" pitchFamily="18" charset="0"/>
              </a:rPr>
              <a:t> </a:t>
            </a:r>
            <a:r>
              <a:rPr lang="en-US" sz="2000" dirty="0" err="1">
                <a:latin typeface="Cambria" panose="02040503050406030204" pitchFamily="18" charset="0"/>
              </a:rPr>
              <a:t>Pendapatan</a:t>
            </a:r>
            <a:r>
              <a:rPr lang="en-US" sz="2000" dirty="0">
                <a:latin typeface="Cambria" panose="02040503050406030204" pitchFamily="18" charset="0"/>
              </a:rPr>
              <a:t> Negara yang </a:t>
            </a:r>
            <a:r>
              <a:rPr lang="en-US" sz="2000" dirty="0" err="1">
                <a:latin typeface="Cambria" panose="02040503050406030204" pitchFamily="18" charset="0"/>
              </a:rPr>
              <a:t>bersumber</a:t>
            </a:r>
            <a:r>
              <a:rPr lang="en-US" sz="2000" dirty="0">
                <a:latin typeface="Cambria" panose="02040503050406030204" pitchFamily="18" charset="0"/>
              </a:rPr>
              <a:t> </a:t>
            </a:r>
            <a:r>
              <a:rPr lang="en-US" sz="2000" dirty="0" err="1">
                <a:latin typeface="Cambria" panose="02040503050406030204" pitchFamily="18" charset="0"/>
              </a:rPr>
              <a:t>dari</a:t>
            </a:r>
            <a:r>
              <a:rPr lang="en-US" sz="2000" dirty="0">
                <a:latin typeface="Cambria" panose="02040503050406030204" pitchFamily="18" charset="0"/>
              </a:rPr>
              <a:t> </a:t>
            </a:r>
            <a:r>
              <a:rPr lang="en-US" sz="2000" dirty="0" err="1">
                <a:latin typeface="Cambria" panose="02040503050406030204" pitchFamily="18" charset="0"/>
              </a:rPr>
              <a:t>energi</a:t>
            </a:r>
            <a:r>
              <a:rPr lang="en-US" sz="2000" dirty="0">
                <a:latin typeface="Cambria" panose="02040503050406030204" pitchFamily="18" charset="0"/>
              </a:rPr>
              <a:t> </a:t>
            </a:r>
            <a:r>
              <a:rPr lang="en-US" sz="2000" dirty="0" err="1">
                <a:latin typeface="Cambria" panose="02040503050406030204" pitchFamily="18" charset="0"/>
              </a:rPr>
              <a:t>tak</a:t>
            </a:r>
            <a:r>
              <a:rPr lang="en-US" sz="2000" dirty="0">
                <a:latin typeface="Cambria" panose="02040503050406030204" pitchFamily="18" charset="0"/>
              </a:rPr>
              <a:t> </a:t>
            </a:r>
            <a:r>
              <a:rPr lang="en-US" sz="2000" dirty="0" err="1" smtClean="0">
                <a:latin typeface="Cambria" panose="02040503050406030204" pitchFamily="18" charset="0"/>
              </a:rPr>
              <a:t>terbarukan</a:t>
            </a:r>
            <a:r>
              <a:rPr lang="id-ID" sz="2000" dirty="0" smtClean="0">
                <a:latin typeface="Cambria" panose="02040503050406030204" pitchFamily="18" charset="0"/>
              </a:rPr>
              <a:t>.</a:t>
            </a:r>
            <a:endParaRPr lang="id-ID" sz="2000" dirty="0" smtClean="0">
              <a:latin typeface="Cambria" panose="02040503050406030204" pitchFamily="18" charset="0"/>
            </a:endParaRPr>
          </a:p>
          <a:p>
            <a:pPr marL="0" indent="0" algn="just">
              <a:buNone/>
            </a:pPr>
            <a:endParaRPr lang="id-ID" sz="2000" b="1" i="1" dirty="0" smtClean="0">
              <a:latin typeface="Cambria" panose="02040503050406030204" pitchFamily="18" charset="0"/>
            </a:endParaRPr>
          </a:p>
          <a:p>
            <a:r>
              <a:rPr lang="en-US" sz="2000" dirty="0">
                <a:latin typeface="Cambria" panose="02040503050406030204" pitchFamily="18" charset="0"/>
              </a:rPr>
              <a:t>PP 79/2014 </a:t>
            </a:r>
            <a:r>
              <a:rPr lang="en-US" sz="2000" dirty="0" err="1">
                <a:latin typeface="Cambria" panose="02040503050406030204" pitchFamily="18" charset="0"/>
              </a:rPr>
              <a:t>memunculkan</a:t>
            </a:r>
            <a:r>
              <a:rPr lang="en-US" sz="2000" dirty="0">
                <a:latin typeface="Cambria" panose="02040503050406030204" pitchFamily="18" charset="0"/>
              </a:rPr>
              <a:t> </a:t>
            </a:r>
            <a:r>
              <a:rPr lang="en-US" sz="2000" dirty="0" err="1">
                <a:latin typeface="Cambria" panose="02040503050406030204" pitchFamily="18" charset="0"/>
              </a:rPr>
              <a:t>istilah</a:t>
            </a:r>
            <a:r>
              <a:rPr lang="en-US" sz="2000" dirty="0">
                <a:latin typeface="Cambria" panose="02040503050406030204" pitchFamily="18" charset="0"/>
              </a:rPr>
              <a:t> “</a:t>
            </a:r>
            <a:r>
              <a:rPr lang="en-US" sz="2000" dirty="0" err="1">
                <a:latin typeface="Cambria" panose="02040503050406030204" pitchFamily="18" charset="0"/>
              </a:rPr>
              <a:t>pengurasan</a:t>
            </a:r>
            <a:r>
              <a:rPr lang="en-US" sz="2000" dirty="0">
                <a:latin typeface="Cambria" panose="02040503050406030204" pitchFamily="18" charset="0"/>
              </a:rPr>
              <a:t> </a:t>
            </a:r>
            <a:r>
              <a:rPr lang="en-US" sz="2000" dirty="0" err="1">
                <a:latin typeface="Cambria" panose="02040503050406030204" pitchFamily="18" charset="0"/>
              </a:rPr>
              <a:t>energi</a:t>
            </a:r>
            <a:r>
              <a:rPr lang="en-US" sz="2000" dirty="0">
                <a:latin typeface="Cambria" panose="02040503050406030204" pitchFamily="18" charset="0"/>
              </a:rPr>
              <a:t> fossil” yang </a:t>
            </a:r>
            <a:r>
              <a:rPr lang="en-US" sz="2000" dirty="0" err="1">
                <a:latin typeface="Cambria" panose="02040503050406030204" pitchFamily="18" charset="0"/>
              </a:rPr>
              <a:t>peruntukannya</a:t>
            </a:r>
            <a:r>
              <a:rPr lang="en-US" sz="2000" dirty="0">
                <a:latin typeface="Cambria" panose="02040503050406030204" pitchFamily="18" charset="0"/>
              </a:rPr>
              <a:t> </a:t>
            </a:r>
            <a:r>
              <a:rPr lang="en-US" sz="2000" dirty="0" err="1">
                <a:latin typeface="Cambria" panose="02040503050406030204" pitchFamily="18" charset="0"/>
              </a:rPr>
              <a:t>sangat</a:t>
            </a:r>
            <a:r>
              <a:rPr lang="en-US" sz="2000" dirty="0">
                <a:latin typeface="Cambria" panose="02040503050406030204" pitchFamily="18" charset="0"/>
              </a:rPr>
              <a:t> </a:t>
            </a:r>
            <a:r>
              <a:rPr lang="en-US" sz="2000" dirty="0" err="1">
                <a:latin typeface="Cambria" panose="02040503050406030204" pitchFamily="18" charset="0"/>
              </a:rPr>
              <a:t>luas</a:t>
            </a:r>
            <a:r>
              <a:rPr lang="en-US" sz="2000" dirty="0">
                <a:latin typeface="Cambria" panose="02040503050406030204" pitchFamily="18" charset="0"/>
              </a:rPr>
              <a:t>. </a:t>
            </a:r>
            <a:r>
              <a:rPr lang="en-US" sz="2000" dirty="0" err="1">
                <a:latin typeface="Cambria" panose="02040503050406030204" pitchFamily="18" charset="0"/>
              </a:rPr>
              <a:t>Pemahaman</a:t>
            </a:r>
            <a:r>
              <a:rPr lang="en-US" sz="2000" dirty="0">
                <a:latin typeface="Cambria" panose="02040503050406030204" pitchFamily="18" charset="0"/>
              </a:rPr>
              <a:t> </a:t>
            </a:r>
            <a:r>
              <a:rPr lang="en-US" sz="2000" dirty="0" err="1">
                <a:latin typeface="Cambria" panose="02040503050406030204" pitchFamily="18" charset="0"/>
              </a:rPr>
              <a:t>atas</a:t>
            </a:r>
            <a:r>
              <a:rPr lang="en-US" sz="2000" dirty="0">
                <a:latin typeface="Cambria" panose="02040503050406030204" pitchFamily="18" charset="0"/>
              </a:rPr>
              <a:t> </a:t>
            </a:r>
            <a:r>
              <a:rPr lang="en-US" sz="2000" dirty="0" err="1">
                <a:latin typeface="Cambria" panose="02040503050406030204" pitchFamily="18" charset="0"/>
              </a:rPr>
              <a:t>frase</a:t>
            </a:r>
            <a:r>
              <a:rPr lang="en-US" sz="2000" dirty="0">
                <a:latin typeface="Cambria" panose="02040503050406030204" pitchFamily="18" charset="0"/>
              </a:rPr>
              <a:t> “</a:t>
            </a:r>
            <a:r>
              <a:rPr lang="en-US" sz="2000" dirty="0" err="1">
                <a:latin typeface="Cambria" panose="02040503050406030204" pitchFamily="18" charset="0"/>
              </a:rPr>
              <a:t>pengurasan</a:t>
            </a:r>
            <a:r>
              <a:rPr lang="en-US" sz="2000" dirty="0">
                <a:latin typeface="Cambria" panose="02040503050406030204" pitchFamily="18" charset="0"/>
              </a:rPr>
              <a:t> </a:t>
            </a:r>
            <a:r>
              <a:rPr lang="en-US" sz="2000" dirty="0" err="1">
                <a:latin typeface="Cambria" panose="02040503050406030204" pitchFamily="18" charset="0"/>
              </a:rPr>
              <a:t>energi</a:t>
            </a:r>
            <a:r>
              <a:rPr lang="en-US" sz="2000" dirty="0">
                <a:latin typeface="Cambria" panose="02040503050406030204" pitchFamily="18" charset="0"/>
              </a:rPr>
              <a:t> </a:t>
            </a:r>
            <a:r>
              <a:rPr lang="en-US" sz="2000" dirty="0" err="1">
                <a:latin typeface="Cambria" panose="02040503050406030204" pitchFamily="18" charset="0"/>
              </a:rPr>
              <a:t>fosil</a:t>
            </a:r>
            <a:r>
              <a:rPr lang="en-US" sz="2000" dirty="0">
                <a:latin typeface="Cambria" panose="02040503050406030204" pitchFamily="18" charset="0"/>
              </a:rPr>
              <a:t>” yang </a:t>
            </a:r>
            <a:r>
              <a:rPr lang="en-US" sz="2000" dirty="0" err="1">
                <a:latin typeface="Cambria" panose="02040503050406030204" pitchFamily="18" charset="0"/>
              </a:rPr>
              <a:t>diambil</a:t>
            </a:r>
            <a:r>
              <a:rPr lang="en-US" sz="2000" dirty="0">
                <a:latin typeface="Cambria" panose="02040503050406030204" pitchFamily="18" charset="0"/>
              </a:rPr>
              <a:t> </a:t>
            </a:r>
            <a:r>
              <a:rPr lang="en-US" sz="2000" dirty="0" err="1">
                <a:latin typeface="Cambria" panose="02040503050406030204" pitchFamily="18" charset="0"/>
              </a:rPr>
              <a:t>dari</a:t>
            </a:r>
            <a:r>
              <a:rPr lang="en-US" sz="2000" dirty="0">
                <a:latin typeface="Cambria" panose="02040503050406030204" pitchFamily="18" charset="0"/>
              </a:rPr>
              <a:t> </a:t>
            </a:r>
            <a:r>
              <a:rPr lang="en-US" sz="2000" dirty="0" err="1">
                <a:latin typeface="Cambria" panose="02040503050406030204" pitchFamily="18" charset="0"/>
              </a:rPr>
              <a:t>istilah</a:t>
            </a:r>
            <a:r>
              <a:rPr lang="en-US" sz="2000" dirty="0">
                <a:latin typeface="Cambria" panose="02040503050406030204" pitchFamily="18" charset="0"/>
              </a:rPr>
              <a:t> “</a:t>
            </a:r>
            <a:r>
              <a:rPr lang="en-US" sz="2000" i="1" dirty="0">
                <a:latin typeface="Cambria" panose="02040503050406030204" pitchFamily="18" charset="0"/>
              </a:rPr>
              <a:t>depletion premium</a:t>
            </a:r>
            <a:r>
              <a:rPr lang="en-US" sz="2000" dirty="0" smtClean="0">
                <a:latin typeface="Cambria" panose="02040503050406030204" pitchFamily="18" charset="0"/>
              </a:rPr>
              <a:t>”</a:t>
            </a:r>
            <a:r>
              <a:rPr lang="id-ID" sz="2000" dirty="0" smtClean="0">
                <a:latin typeface="Cambria" panose="02040503050406030204" pitchFamily="18" charset="0"/>
              </a:rPr>
              <a:t>.</a:t>
            </a:r>
            <a:endParaRPr lang="id-ID" sz="2000" dirty="0" smtClean="0">
              <a:latin typeface="Cambria" panose="02040503050406030204" pitchFamily="18" charset="0"/>
            </a:endParaRPr>
          </a:p>
          <a:p>
            <a:endParaRPr lang="id-ID" sz="2000" dirty="0">
              <a:latin typeface="Cambria" panose="02040503050406030204" pitchFamily="18" charset="0"/>
            </a:endParaRPr>
          </a:p>
        </p:txBody>
      </p:sp>
      <p:pic>
        <p:nvPicPr>
          <p:cNvPr id="4" name="Content Placeholder 2" descr="logo_blue kecil PUSHEP"/>
          <p:cNvPicPr>
            <a:picLocks noChangeAspect="1"/>
          </p:cNvPicPr>
          <p:nvPr>
            <p:ph sz="half" idx="2"/>
          </p:nvPr>
        </p:nvPicPr>
        <p:blipFill>
          <a:blip r:embed="rId1"/>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609600" y="1371600"/>
            <a:ext cx="8001000" cy="28956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4400" dirty="0" smtClean="0"/>
              <a:t>PEMANFAATAN SUMBER DANA </a:t>
            </a:r>
            <a:r>
              <a:rPr lang="id-ID" sz="4400" i="1" dirty="0"/>
              <a:t>PETROLEUM FUND</a:t>
            </a:r>
            <a:endParaRPr lang="en-US" sz="4400" i="1" dirty="0"/>
          </a:p>
        </p:txBody>
      </p:sp>
      <p:pic>
        <p:nvPicPr>
          <p:cNvPr id="2" name="Content Placeholder 2" descr="logo_blue kecil PUSHEP"/>
          <p:cNvPicPr>
            <a:picLocks noChangeAspect="1"/>
          </p:cNvPicPr>
          <p:nvPr>
            <p:ph sz="half" idx="2"/>
          </p:nvPr>
        </p:nvPicPr>
        <p:blipFill>
          <a:blip r:embed="rId1"/>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860" y="68298"/>
            <a:ext cx="8229600" cy="660402"/>
          </a:xfrm>
        </p:spPr>
        <p:txBody>
          <a:bodyPr>
            <a:noAutofit/>
          </a:bodyPr>
          <a:lstStyle/>
          <a:p>
            <a:pPr lvl="0"/>
            <a:r>
              <a:rPr lang="id-ID" sz="2400" b="1" dirty="0"/>
              <a:t>Transformasi Energi Konvensional Menuju Energi </a:t>
            </a:r>
            <a:r>
              <a:rPr lang="id-ID" sz="2400" b="1" dirty="0" smtClean="0"/>
              <a:t>Modern</a:t>
            </a:r>
            <a:endParaRPr lang="id-ID" sz="2400" dirty="0"/>
          </a:p>
        </p:txBody>
      </p:sp>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51519" y="1808820"/>
            <a:ext cx="8555687" cy="4050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431540" y="773705"/>
            <a:ext cx="8375666" cy="1015663"/>
          </a:xfrm>
          <a:prstGeom prst="rect">
            <a:avLst/>
          </a:prstGeom>
        </p:spPr>
        <p:txBody>
          <a:bodyPr wrap="square">
            <a:spAutoFit/>
          </a:bodyPr>
          <a:lstStyle/>
          <a:p>
            <a:pPr algn="just"/>
            <a:r>
              <a:rPr lang="id-ID" sz="2000" dirty="0" smtClean="0"/>
              <a:t>Pengembangan </a:t>
            </a:r>
            <a:r>
              <a:rPr lang="id-ID" sz="2000" dirty="0"/>
              <a:t>dan pemanfaatan hasil penelitian tentang energi baru dan energi terbarukan dibiayai dari pendapatan negara yang berasal dari energi tak </a:t>
            </a:r>
            <a:r>
              <a:rPr lang="id-ID" sz="2000" dirty="0" smtClean="0"/>
              <a:t>terbarukan</a:t>
            </a:r>
            <a:r>
              <a:rPr lang="id-ID" sz="2000" dirty="0"/>
              <a:t> </a:t>
            </a:r>
            <a:r>
              <a:rPr lang="id-ID" sz="2000" dirty="0" smtClean="0"/>
              <a:t>(Pasal 30 ayat (3))</a:t>
            </a:r>
            <a:endParaRPr lang="id-ID" sz="2000" dirty="0"/>
          </a:p>
        </p:txBody>
      </p:sp>
      <p:sp>
        <p:nvSpPr>
          <p:cNvPr id="3" name="Rectangle 2"/>
          <p:cNvSpPr/>
          <p:nvPr/>
        </p:nvSpPr>
        <p:spPr>
          <a:xfrm>
            <a:off x="251519" y="5859270"/>
            <a:ext cx="8555687" cy="923330"/>
          </a:xfrm>
          <a:prstGeom prst="rect">
            <a:avLst/>
          </a:prstGeom>
        </p:spPr>
        <p:txBody>
          <a:bodyPr wrap="square">
            <a:spAutoFit/>
          </a:bodyPr>
          <a:lstStyle/>
          <a:p>
            <a:pPr algn="ctr"/>
            <a:r>
              <a:rPr lang="id-ID" dirty="0"/>
              <a:t>Penyebutan frasa “pengembangan &amp; pemanfaatan hasil penelitian EBT” pada ayat (3) pasal 30 UU 30/2007 mengunci peruntukan dana yang diperoleh dari “pendapatan negara yang berasal dari energi tak terbarukan”.</a:t>
            </a:r>
            <a:endParaRPr lang="id-ID" dirty="0"/>
          </a:p>
        </p:txBody>
      </p:sp>
      <p:pic>
        <p:nvPicPr>
          <p:cNvPr id="5" name="Content Placeholder 2" descr="logo_blue kecil PUSHEP"/>
          <p:cNvPicPr>
            <a:picLocks noChangeAspect="1"/>
          </p:cNvPicPr>
          <p:nvPr>
            <p:ph sz="half" idx="2"/>
          </p:nvPr>
        </p:nvPicPr>
        <p:blipFill>
          <a:blip r:embed="rId2"/>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609600" y="1371600"/>
            <a:ext cx="8001000" cy="28956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4400" dirty="0" smtClean="0"/>
              <a:t>PENDAHULUAN</a:t>
            </a:r>
            <a:endParaRPr lang="en-US" sz="4400" dirty="0"/>
          </a:p>
        </p:txBody>
      </p:sp>
      <p:pic>
        <p:nvPicPr>
          <p:cNvPr id="2" name="Content Placeholder 2" descr="logo_blue kecil PUSHEP"/>
          <p:cNvPicPr>
            <a:picLocks noChangeAspect="1"/>
          </p:cNvPicPr>
          <p:nvPr>
            <p:ph sz="half" idx="2"/>
          </p:nvPr>
        </p:nvPicPr>
        <p:blipFill>
          <a:blip r:embed="rId1"/>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1043735"/>
            <a:ext cx="7772400" cy="3466365"/>
          </a:xfrm>
        </p:spPr>
        <p:txBody>
          <a:bodyPr>
            <a:normAutofit lnSpcReduction="10000"/>
          </a:bodyPr>
          <a:lstStyle/>
          <a:p>
            <a:pPr marL="0" lvl="0" indent="0" algn="just">
              <a:buNone/>
            </a:pPr>
            <a:r>
              <a:rPr lang="en-US" sz="2800" dirty="0" err="1" smtClean="0"/>
              <a:t>Pemanfaat</a:t>
            </a:r>
            <a:r>
              <a:rPr lang="id-ID" sz="2800" dirty="0" smtClean="0"/>
              <a:t>an</a:t>
            </a:r>
            <a:r>
              <a:rPr lang="en-US" sz="2800" dirty="0" smtClean="0"/>
              <a:t> D</a:t>
            </a:r>
            <a:r>
              <a:rPr lang="id-ID" sz="2800" dirty="0" smtClean="0"/>
              <a:t>ana Ketahanan Energi yang sumbernya merupakan Petroleum Fund dan Energy Fund </a:t>
            </a:r>
            <a:r>
              <a:rPr lang="en-US" sz="2800" dirty="0" err="1" smtClean="0"/>
              <a:t>diperuntukkan</a:t>
            </a:r>
            <a:r>
              <a:rPr lang="en-US" sz="2800" dirty="0" smtClean="0"/>
              <a:t> </a:t>
            </a:r>
            <a:r>
              <a:rPr lang="en-US" sz="2800" dirty="0" err="1"/>
              <a:t>untuk</a:t>
            </a:r>
            <a:r>
              <a:rPr lang="en-US" sz="2800" dirty="0"/>
              <a:t> </a:t>
            </a:r>
            <a:r>
              <a:rPr lang="en-US" sz="2800" dirty="0" err="1"/>
              <a:t>pembangunan</a:t>
            </a:r>
            <a:r>
              <a:rPr lang="en-US" sz="2800" dirty="0"/>
              <a:t> </a:t>
            </a:r>
            <a:r>
              <a:rPr lang="en-US" sz="2800" dirty="0" err="1"/>
              <a:t>infrastruktur</a:t>
            </a:r>
            <a:r>
              <a:rPr lang="en-US" sz="2800" dirty="0"/>
              <a:t> </a:t>
            </a:r>
            <a:r>
              <a:rPr lang="en-US" sz="2800" dirty="0" err="1"/>
              <a:t>energi</a:t>
            </a:r>
            <a:r>
              <a:rPr lang="en-US" sz="2800" dirty="0"/>
              <a:t>, </a:t>
            </a:r>
            <a:r>
              <a:rPr lang="en-US" sz="2800" dirty="0" err="1"/>
              <a:t>listrik</a:t>
            </a:r>
            <a:r>
              <a:rPr lang="en-US" sz="2800" dirty="0"/>
              <a:t>/energy </a:t>
            </a:r>
            <a:r>
              <a:rPr lang="en-US" sz="2800" dirty="0" err="1"/>
              <a:t>berbasis</a:t>
            </a:r>
            <a:r>
              <a:rPr lang="en-US" sz="2800" dirty="0"/>
              <a:t> EBT </a:t>
            </a:r>
            <a:r>
              <a:rPr lang="en-US" sz="2800" dirty="0" err="1"/>
              <a:t>untuk</a:t>
            </a:r>
            <a:r>
              <a:rPr lang="en-US" sz="2800" dirty="0"/>
              <a:t> </a:t>
            </a:r>
            <a:r>
              <a:rPr lang="en-US" sz="2800" dirty="0" err="1"/>
              <a:t>daerah</a:t>
            </a:r>
            <a:r>
              <a:rPr lang="en-US" sz="2800" dirty="0"/>
              <a:t> </a:t>
            </a:r>
            <a:r>
              <a:rPr lang="en-US" sz="2800" dirty="0" err="1"/>
              <a:t>tertinggal</a:t>
            </a:r>
            <a:r>
              <a:rPr lang="en-US" sz="2800" dirty="0"/>
              <a:t>, </a:t>
            </a:r>
            <a:r>
              <a:rPr lang="en-US" sz="2800" dirty="0" err="1"/>
              <a:t>diversifikasi</a:t>
            </a:r>
            <a:r>
              <a:rPr lang="en-US" sz="2800" dirty="0"/>
              <a:t> </a:t>
            </a:r>
            <a:r>
              <a:rPr lang="en-US" sz="2800" dirty="0" err="1"/>
              <a:t>pasokan</a:t>
            </a:r>
            <a:r>
              <a:rPr lang="en-US" sz="2800" dirty="0"/>
              <a:t> </a:t>
            </a:r>
            <a:r>
              <a:rPr lang="en-US" sz="2800" dirty="0" err="1"/>
              <a:t>energi</a:t>
            </a:r>
            <a:r>
              <a:rPr lang="en-US" sz="2800" dirty="0"/>
              <a:t> (</a:t>
            </a:r>
            <a:r>
              <a:rPr lang="en-US" sz="2800" dirty="0" err="1"/>
              <a:t>menjaga</a:t>
            </a:r>
            <a:r>
              <a:rPr lang="en-US" sz="2800" dirty="0"/>
              <a:t> </a:t>
            </a:r>
            <a:r>
              <a:rPr lang="en-US" sz="2800" dirty="0" err="1"/>
              <a:t>bauran</a:t>
            </a:r>
            <a:r>
              <a:rPr lang="en-US" sz="2800" dirty="0"/>
              <a:t> </a:t>
            </a:r>
            <a:r>
              <a:rPr lang="en-US" sz="2800" dirty="0" err="1"/>
              <a:t>energi</a:t>
            </a:r>
            <a:r>
              <a:rPr lang="en-US" sz="2800" dirty="0"/>
              <a:t>). </a:t>
            </a:r>
            <a:r>
              <a:rPr lang="en-US" sz="2800" dirty="0" err="1"/>
              <a:t>insentif</a:t>
            </a:r>
            <a:r>
              <a:rPr lang="en-US" sz="2800" dirty="0"/>
              <a:t> </a:t>
            </a:r>
            <a:r>
              <a:rPr lang="en-US" sz="2800" dirty="0" err="1"/>
              <a:t>pengusahaan</a:t>
            </a:r>
            <a:r>
              <a:rPr lang="en-US" sz="2800" dirty="0"/>
              <a:t> EBT, strategic petroleum reserve, </a:t>
            </a:r>
            <a:r>
              <a:rPr lang="en-US" sz="2800" dirty="0" err="1"/>
              <a:t>peningkatan</a:t>
            </a:r>
            <a:r>
              <a:rPr lang="en-US" sz="2800" dirty="0"/>
              <a:t> SDM &amp; </a:t>
            </a:r>
            <a:r>
              <a:rPr lang="en-US" sz="2800" dirty="0" err="1"/>
              <a:t>dan</a:t>
            </a:r>
            <a:r>
              <a:rPr lang="en-US" sz="2800" dirty="0"/>
              <a:t> </a:t>
            </a:r>
            <a:r>
              <a:rPr lang="en-US" sz="2800" dirty="0" err="1"/>
              <a:t>Ristek</a:t>
            </a:r>
            <a:r>
              <a:rPr lang="en-US" sz="2800" dirty="0"/>
              <a:t>, </a:t>
            </a:r>
            <a:r>
              <a:rPr lang="en-US" sz="2800" dirty="0" err="1"/>
              <a:t>termasuk</a:t>
            </a:r>
            <a:r>
              <a:rPr lang="en-US" sz="2800" dirty="0"/>
              <a:t> pilot project </a:t>
            </a:r>
            <a:r>
              <a:rPr lang="en-US" sz="2800" dirty="0" err="1"/>
              <a:t>serta</a:t>
            </a:r>
            <a:r>
              <a:rPr lang="en-US" sz="2800" dirty="0"/>
              <a:t> </a:t>
            </a:r>
            <a:r>
              <a:rPr lang="en-US" sz="2800" dirty="0" err="1"/>
              <a:t>pengembangan</a:t>
            </a:r>
            <a:r>
              <a:rPr lang="en-US" sz="2800" dirty="0"/>
              <a:t> </a:t>
            </a:r>
            <a:r>
              <a:rPr lang="en-US" sz="2800" dirty="0" err="1"/>
              <a:t>industri</a:t>
            </a:r>
            <a:r>
              <a:rPr lang="en-US" sz="2800" dirty="0"/>
              <a:t> </a:t>
            </a:r>
            <a:r>
              <a:rPr lang="en-US" sz="2800" dirty="0" err="1"/>
              <a:t>energi</a:t>
            </a:r>
            <a:r>
              <a:rPr lang="en-US" sz="2800" dirty="0"/>
              <a:t> </a:t>
            </a:r>
            <a:r>
              <a:rPr lang="en-US" sz="2800" dirty="0" err="1"/>
              <a:t>nasional</a:t>
            </a:r>
            <a:r>
              <a:rPr lang="en-US" sz="2800" dirty="0"/>
              <a:t>. </a:t>
            </a:r>
            <a:endParaRPr lang="id-ID" sz="2800" dirty="0"/>
          </a:p>
        </p:txBody>
      </p:sp>
      <p:pic>
        <p:nvPicPr>
          <p:cNvPr id="2" name="Content Placeholder 2" descr="logo_blue kecil PUSHEP"/>
          <p:cNvPicPr>
            <a:picLocks noChangeAspect="1"/>
          </p:cNvPicPr>
          <p:nvPr>
            <p:ph sz="half" idx="2"/>
          </p:nvPr>
        </p:nvPicPr>
        <p:blipFill>
          <a:blip r:embed="rId1"/>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609600" y="1371600"/>
            <a:ext cx="8001000" cy="28956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4400" dirty="0" smtClean="0"/>
              <a:t>REKOMENDASI</a:t>
            </a:r>
            <a:endParaRPr lang="en-US" sz="4400" i="1" dirty="0"/>
          </a:p>
        </p:txBody>
      </p:sp>
      <p:pic>
        <p:nvPicPr>
          <p:cNvPr id="2" name="Content Placeholder 2" descr="logo_blue kecil PUSHEP"/>
          <p:cNvPicPr>
            <a:picLocks noChangeAspect="1"/>
          </p:cNvPicPr>
          <p:nvPr>
            <p:ph sz="half" idx="2"/>
          </p:nvPr>
        </p:nvPicPr>
        <p:blipFill>
          <a:blip r:embed="rId1"/>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7"/>
            <a:ext cx="8229600" cy="975437"/>
          </a:xfrm>
        </p:spPr>
        <p:txBody>
          <a:bodyPr>
            <a:normAutofit/>
          </a:bodyPr>
          <a:lstStyle/>
          <a:p>
            <a:pPr lvl="0"/>
            <a:r>
              <a:rPr lang="id-ID" b="1" dirty="0" smtClean="0"/>
              <a:t>Rekomendasi (1)</a:t>
            </a:r>
            <a:endParaRPr lang="id-ID" dirty="0"/>
          </a:p>
        </p:txBody>
      </p:sp>
      <p:sp>
        <p:nvSpPr>
          <p:cNvPr id="3" name="Content Placeholder 2"/>
          <p:cNvSpPr>
            <a:spLocks noGrp="1"/>
          </p:cNvSpPr>
          <p:nvPr>
            <p:ph sz="quarter" idx="1"/>
          </p:nvPr>
        </p:nvSpPr>
        <p:spPr>
          <a:xfrm>
            <a:off x="566555" y="1389475"/>
            <a:ext cx="8229600" cy="5234880"/>
          </a:xfrm>
        </p:spPr>
        <p:txBody>
          <a:bodyPr>
            <a:noAutofit/>
          </a:bodyPr>
          <a:lstStyle/>
          <a:p>
            <a:pPr marL="457200" lvl="0" indent="-457200" algn="just">
              <a:buFont typeface="+mj-lt"/>
              <a:buAutoNum type="arabicPeriod"/>
            </a:pPr>
            <a:r>
              <a:rPr lang="id-ID" sz="2000" dirty="0" err="1">
                <a:latin typeface="Cambria" panose="02040503050406030204" pitchFamily="18" charset="0"/>
              </a:rPr>
              <a:t>P</a:t>
            </a:r>
            <a:r>
              <a:rPr lang="en-US" sz="2000" dirty="0" err="1" smtClean="0">
                <a:latin typeface="Cambria" panose="02040503050406030204" pitchFamily="18" charset="0"/>
              </a:rPr>
              <a:t>enerapan</a:t>
            </a:r>
            <a:r>
              <a:rPr lang="en-US" sz="2000" dirty="0" smtClean="0">
                <a:latin typeface="Cambria" panose="02040503050406030204" pitchFamily="18" charset="0"/>
              </a:rPr>
              <a:t> </a:t>
            </a:r>
            <a:r>
              <a:rPr lang="en-US" sz="2000" dirty="0" err="1">
                <a:latin typeface="Cambria" panose="02040503050406030204" pitchFamily="18" charset="0"/>
              </a:rPr>
              <a:t>pungutan</a:t>
            </a:r>
            <a:r>
              <a:rPr lang="en-US" sz="2000" dirty="0">
                <a:latin typeface="Cambria" panose="02040503050406030204" pitchFamily="18" charset="0"/>
              </a:rPr>
              <a:t> </a:t>
            </a:r>
            <a:r>
              <a:rPr lang="en-US" sz="2000" dirty="0" err="1">
                <a:latin typeface="Cambria" panose="02040503050406030204" pitchFamily="18" charset="0"/>
              </a:rPr>
              <a:t>kepada</a:t>
            </a:r>
            <a:r>
              <a:rPr lang="en-US" sz="2000" dirty="0">
                <a:latin typeface="Cambria" panose="02040503050406030204" pitchFamily="18" charset="0"/>
              </a:rPr>
              <a:t> </a:t>
            </a:r>
            <a:r>
              <a:rPr lang="en-US" sz="2000" dirty="0" err="1">
                <a:latin typeface="Cambria" panose="02040503050406030204" pitchFamily="18" charset="0"/>
              </a:rPr>
              <a:t>konsumen</a:t>
            </a:r>
            <a:r>
              <a:rPr lang="en-US" sz="2000" dirty="0">
                <a:latin typeface="Cambria" panose="02040503050406030204" pitchFamily="18" charset="0"/>
              </a:rPr>
              <a:t> </a:t>
            </a:r>
            <a:r>
              <a:rPr lang="en-US" sz="2000" dirty="0" err="1">
                <a:latin typeface="Cambria" panose="02040503050406030204" pitchFamily="18" charset="0"/>
              </a:rPr>
              <a:t>atas</a:t>
            </a:r>
            <a:r>
              <a:rPr lang="en-US" sz="2000" dirty="0">
                <a:latin typeface="Cambria" panose="02040503050406030204" pitchFamily="18" charset="0"/>
              </a:rPr>
              <a:t> </a:t>
            </a:r>
            <a:r>
              <a:rPr lang="en-US" sz="2000" dirty="0" err="1">
                <a:latin typeface="Cambria" panose="02040503050406030204" pitchFamily="18" charset="0"/>
              </a:rPr>
              <a:t>pembelian</a:t>
            </a:r>
            <a:r>
              <a:rPr lang="en-US" sz="2000" dirty="0">
                <a:latin typeface="Cambria" panose="02040503050406030204" pitchFamily="18" charset="0"/>
              </a:rPr>
              <a:t> BBM yang </a:t>
            </a:r>
            <a:r>
              <a:rPr lang="en-US" sz="2000" dirty="0" err="1">
                <a:latin typeface="Cambria" panose="02040503050406030204" pitchFamily="18" charset="0"/>
              </a:rPr>
              <a:t>harganya</a:t>
            </a:r>
            <a:r>
              <a:rPr lang="en-US" sz="2000" dirty="0">
                <a:latin typeface="Cambria" panose="02040503050406030204" pitchFamily="18" charset="0"/>
              </a:rPr>
              <a:t> </a:t>
            </a:r>
            <a:r>
              <a:rPr lang="en-US" sz="2000" dirty="0" err="1">
                <a:latin typeface="Cambria" panose="02040503050406030204" pitchFamily="18" charset="0"/>
              </a:rPr>
              <a:t>ditetapkan</a:t>
            </a:r>
            <a:r>
              <a:rPr lang="en-US" sz="2000" dirty="0">
                <a:latin typeface="Cambria" panose="02040503050406030204" pitchFamily="18" charset="0"/>
              </a:rPr>
              <a:t> </a:t>
            </a:r>
            <a:r>
              <a:rPr lang="en-US" sz="2000" dirty="0" err="1">
                <a:latin typeface="Cambria" panose="02040503050406030204" pitchFamily="18" charset="0"/>
              </a:rPr>
              <a:t>pemerintah</a:t>
            </a:r>
            <a:r>
              <a:rPr lang="en-US" sz="2000" dirty="0">
                <a:latin typeface="Cambria" panose="02040503050406030204" pitchFamily="18" charset="0"/>
              </a:rPr>
              <a:t> </a:t>
            </a:r>
            <a:r>
              <a:rPr lang="en-US" sz="2000" dirty="0" err="1">
                <a:latin typeface="Cambria" panose="02040503050406030204" pitchFamily="18" charset="0"/>
              </a:rPr>
              <a:t>tidak</a:t>
            </a:r>
            <a:r>
              <a:rPr lang="en-US" sz="2000" dirty="0">
                <a:latin typeface="Cambria" panose="02040503050406030204" pitchFamily="18" charset="0"/>
              </a:rPr>
              <a:t> </a:t>
            </a:r>
            <a:r>
              <a:rPr lang="en-US" sz="2000" dirty="0" err="1">
                <a:latin typeface="Cambria" panose="02040503050406030204" pitchFamily="18" charset="0"/>
              </a:rPr>
              <a:t>memiliki</a:t>
            </a:r>
            <a:r>
              <a:rPr lang="en-US" sz="2000" dirty="0">
                <a:latin typeface="Cambria" panose="02040503050406030204" pitchFamily="18" charset="0"/>
              </a:rPr>
              <a:t> </a:t>
            </a:r>
            <a:r>
              <a:rPr lang="en-US" sz="2000" dirty="0" err="1">
                <a:latin typeface="Cambria" panose="02040503050406030204" pitchFamily="18" charset="0"/>
              </a:rPr>
              <a:t>dasar</a:t>
            </a:r>
            <a:r>
              <a:rPr lang="en-US" sz="2000" dirty="0">
                <a:latin typeface="Cambria" panose="02040503050406030204" pitchFamily="18" charset="0"/>
              </a:rPr>
              <a:t> </a:t>
            </a:r>
            <a:r>
              <a:rPr lang="en-US" sz="2000" dirty="0" err="1">
                <a:latin typeface="Cambria" panose="02040503050406030204" pitchFamily="18" charset="0"/>
              </a:rPr>
              <a:t>hukum</a:t>
            </a:r>
            <a:r>
              <a:rPr lang="en-US" sz="2000" dirty="0">
                <a:latin typeface="Cambria" panose="02040503050406030204" pitchFamily="18" charset="0"/>
              </a:rPr>
              <a:t> yang </a:t>
            </a:r>
            <a:r>
              <a:rPr lang="en-US" sz="2000" dirty="0" err="1">
                <a:latin typeface="Cambria" panose="02040503050406030204" pitchFamily="18" charset="0"/>
              </a:rPr>
              <a:t>kuat</a:t>
            </a:r>
            <a:r>
              <a:rPr lang="en-US" sz="2000" dirty="0">
                <a:latin typeface="Cambria" panose="02040503050406030204" pitchFamily="18" charset="0"/>
              </a:rPr>
              <a:t>. </a:t>
            </a:r>
            <a:r>
              <a:rPr lang="en-US" sz="2000" dirty="0" err="1">
                <a:latin typeface="Cambria" panose="02040503050406030204" pitchFamily="18" charset="0"/>
              </a:rPr>
              <a:t>Walaupun</a:t>
            </a:r>
            <a:r>
              <a:rPr lang="en-US" sz="2000" dirty="0">
                <a:latin typeface="Cambria" panose="02040503050406030204" pitchFamily="18" charset="0"/>
              </a:rPr>
              <a:t> </a:t>
            </a:r>
            <a:r>
              <a:rPr lang="en-US" sz="2000" dirty="0" err="1">
                <a:latin typeface="Cambria" panose="02040503050406030204" pitchFamily="18" charset="0"/>
              </a:rPr>
              <a:t>akan</a:t>
            </a:r>
            <a:r>
              <a:rPr lang="en-US" sz="2000" dirty="0">
                <a:latin typeface="Cambria" panose="02040503050406030204" pitchFamily="18" charset="0"/>
              </a:rPr>
              <a:t> </a:t>
            </a:r>
            <a:r>
              <a:rPr lang="en-US" sz="2000" dirty="0" err="1">
                <a:latin typeface="Cambria" panose="02040503050406030204" pitchFamily="18" charset="0"/>
              </a:rPr>
              <a:t>dibentuk</a:t>
            </a:r>
            <a:r>
              <a:rPr lang="en-US" sz="2000" dirty="0">
                <a:latin typeface="Cambria" panose="02040503050406030204" pitchFamily="18" charset="0"/>
              </a:rPr>
              <a:t> </a:t>
            </a:r>
            <a:r>
              <a:rPr lang="en-US" sz="2000" dirty="0" err="1">
                <a:latin typeface="Cambria" panose="02040503050406030204" pitchFamily="18" charset="0"/>
              </a:rPr>
              <a:t>Peraturan</a:t>
            </a:r>
            <a:r>
              <a:rPr lang="en-US" sz="2000" dirty="0">
                <a:latin typeface="Cambria" panose="02040503050406030204" pitchFamily="18" charset="0"/>
              </a:rPr>
              <a:t> </a:t>
            </a:r>
            <a:r>
              <a:rPr lang="en-US" sz="2000" dirty="0" err="1">
                <a:latin typeface="Cambria" panose="02040503050406030204" pitchFamily="18" charset="0"/>
              </a:rPr>
              <a:t>Pemerintah</a:t>
            </a:r>
            <a:r>
              <a:rPr lang="en-US" sz="2000" dirty="0">
                <a:latin typeface="Cambria" panose="02040503050406030204" pitchFamily="18" charset="0"/>
              </a:rPr>
              <a:t> </a:t>
            </a:r>
            <a:r>
              <a:rPr lang="en-US" sz="2000" dirty="0" err="1">
                <a:latin typeface="Cambria" panose="02040503050406030204" pitchFamily="18" charset="0"/>
              </a:rPr>
              <a:t>atau</a:t>
            </a:r>
            <a:r>
              <a:rPr lang="en-US" sz="2000" dirty="0">
                <a:latin typeface="Cambria" panose="02040503050406030204" pitchFamily="18" charset="0"/>
              </a:rPr>
              <a:t> </a:t>
            </a:r>
            <a:r>
              <a:rPr lang="en-US" sz="2000" dirty="0" err="1">
                <a:latin typeface="Cambria" panose="02040503050406030204" pitchFamily="18" charset="0"/>
              </a:rPr>
              <a:t>Peratuan</a:t>
            </a:r>
            <a:r>
              <a:rPr lang="en-US" sz="2000" dirty="0">
                <a:latin typeface="Cambria" panose="02040503050406030204" pitchFamily="18" charset="0"/>
              </a:rPr>
              <a:t> </a:t>
            </a:r>
            <a:r>
              <a:rPr lang="en-US" sz="2000" dirty="0" err="1">
                <a:latin typeface="Cambria" panose="02040503050406030204" pitchFamily="18" charset="0"/>
              </a:rPr>
              <a:t>Presiden</a:t>
            </a:r>
            <a:r>
              <a:rPr lang="en-US" sz="2000" dirty="0">
                <a:latin typeface="Cambria" panose="02040503050406030204" pitchFamily="18" charset="0"/>
              </a:rPr>
              <a:t> </a:t>
            </a:r>
            <a:r>
              <a:rPr lang="en-US" sz="2000" dirty="0" err="1">
                <a:latin typeface="Cambria" panose="02040503050406030204" pitchFamily="18" charset="0"/>
              </a:rPr>
              <a:t>sekalipun</a:t>
            </a:r>
            <a:r>
              <a:rPr lang="en-US" sz="2000" dirty="0">
                <a:latin typeface="Cambria" panose="02040503050406030204" pitchFamily="18" charset="0"/>
              </a:rPr>
              <a:t> </a:t>
            </a:r>
            <a:r>
              <a:rPr lang="en-US" sz="2000" dirty="0" err="1">
                <a:latin typeface="Cambria" panose="02040503050406030204" pitchFamily="18" charset="0"/>
              </a:rPr>
              <a:t>tidak</a:t>
            </a:r>
            <a:r>
              <a:rPr lang="en-US" sz="2000" dirty="0">
                <a:latin typeface="Cambria" panose="02040503050406030204" pitchFamily="18" charset="0"/>
              </a:rPr>
              <a:t> </a:t>
            </a:r>
            <a:r>
              <a:rPr lang="en-US" sz="2000" dirty="0" err="1">
                <a:latin typeface="Cambria" panose="02040503050406030204" pitchFamily="18" charset="0"/>
              </a:rPr>
              <a:t>bisa</a:t>
            </a:r>
            <a:r>
              <a:rPr lang="en-US" sz="2000" dirty="0">
                <a:latin typeface="Cambria" panose="02040503050406030204" pitchFamily="18" charset="0"/>
              </a:rPr>
              <a:t> </a:t>
            </a:r>
            <a:r>
              <a:rPr lang="en-US" sz="2000" dirty="0" err="1">
                <a:latin typeface="Cambria" panose="02040503050406030204" pitchFamily="18" charset="0"/>
              </a:rPr>
              <a:t>menjadi</a:t>
            </a:r>
            <a:r>
              <a:rPr lang="en-US" sz="2000" dirty="0">
                <a:latin typeface="Cambria" panose="02040503050406030204" pitchFamily="18" charset="0"/>
              </a:rPr>
              <a:t> </a:t>
            </a:r>
            <a:r>
              <a:rPr lang="en-US" sz="2000" dirty="0" err="1">
                <a:latin typeface="Cambria" panose="02040503050406030204" pitchFamily="18" charset="0"/>
              </a:rPr>
              <a:t>dasar</a:t>
            </a:r>
            <a:r>
              <a:rPr lang="en-US" sz="2000" dirty="0">
                <a:latin typeface="Cambria" panose="02040503050406030204" pitchFamily="18" charset="0"/>
              </a:rPr>
              <a:t> </a:t>
            </a:r>
            <a:r>
              <a:rPr lang="en-US" sz="2000" dirty="0" err="1">
                <a:latin typeface="Cambria" panose="02040503050406030204" pitchFamily="18" charset="0"/>
              </a:rPr>
              <a:t>hukum</a:t>
            </a:r>
            <a:r>
              <a:rPr lang="en-US" sz="2000" dirty="0">
                <a:latin typeface="Cambria" panose="02040503050406030204" pitchFamily="18" charset="0"/>
              </a:rPr>
              <a:t> </a:t>
            </a:r>
            <a:r>
              <a:rPr lang="en-US" sz="2000" dirty="0" err="1">
                <a:latin typeface="Cambria" panose="02040503050406030204" pitchFamily="18" charset="0"/>
              </a:rPr>
              <a:t>untuk</a:t>
            </a:r>
            <a:r>
              <a:rPr lang="en-US" sz="2000" dirty="0">
                <a:latin typeface="Cambria" panose="02040503050406030204" pitchFamily="18" charset="0"/>
              </a:rPr>
              <a:t> </a:t>
            </a:r>
            <a:r>
              <a:rPr lang="en-US" sz="2000" dirty="0" err="1">
                <a:latin typeface="Cambria" panose="02040503050406030204" pitchFamily="18" charset="0"/>
              </a:rPr>
              <a:t>memungut</a:t>
            </a:r>
            <a:r>
              <a:rPr lang="en-US" sz="2000" dirty="0">
                <a:latin typeface="Cambria" panose="02040503050406030204" pitchFamily="18" charset="0"/>
              </a:rPr>
              <a:t> </a:t>
            </a:r>
            <a:r>
              <a:rPr lang="en-US" sz="2000" dirty="0" err="1">
                <a:latin typeface="Cambria" panose="02040503050406030204" pitchFamily="18" charset="0"/>
              </a:rPr>
              <a:t>sejumlah</a:t>
            </a:r>
            <a:r>
              <a:rPr lang="en-US" sz="2000" dirty="0">
                <a:latin typeface="Cambria" panose="02040503050406030204" pitchFamily="18" charset="0"/>
              </a:rPr>
              <a:t> </a:t>
            </a:r>
            <a:r>
              <a:rPr lang="en-US" sz="2000" dirty="0" err="1">
                <a:latin typeface="Cambria" panose="02040503050406030204" pitchFamily="18" charset="0"/>
              </a:rPr>
              <a:t>tertentu</a:t>
            </a:r>
            <a:r>
              <a:rPr lang="en-US" sz="2000" dirty="0">
                <a:latin typeface="Cambria" panose="02040503050406030204" pitchFamily="18" charset="0"/>
              </a:rPr>
              <a:t> </a:t>
            </a:r>
            <a:r>
              <a:rPr lang="en-US" sz="2000" dirty="0" err="1">
                <a:latin typeface="Cambria" panose="02040503050406030204" pitchFamily="18" charset="0"/>
              </a:rPr>
              <a:t>dari</a:t>
            </a:r>
            <a:r>
              <a:rPr lang="en-US" sz="2000" dirty="0">
                <a:latin typeface="Cambria" panose="02040503050406030204" pitchFamily="18" charset="0"/>
              </a:rPr>
              <a:t> </a:t>
            </a:r>
            <a:r>
              <a:rPr lang="en-US" sz="2000" dirty="0" err="1">
                <a:latin typeface="Cambria" panose="02040503050406030204" pitchFamily="18" charset="0"/>
              </a:rPr>
              <a:t>pembelian</a:t>
            </a:r>
            <a:r>
              <a:rPr lang="en-US" sz="2000" dirty="0">
                <a:latin typeface="Cambria" panose="02040503050406030204" pitchFamily="18" charset="0"/>
              </a:rPr>
              <a:t> BBM </a:t>
            </a:r>
            <a:r>
              <a:rPr lang="en-US" sz="2000" dirty="0" err="1">
                <a:latin typeface="Cambria" panose="02040503050406030204" pitchFamily="18" charset="0"/>
              </a:rPr>
              <a:t>sebagai</a:t>
            </a:r>
            <a:r>
              <a:rPr lang="en-US" sz="2000" dirty="0">
                <a:latin typeface="Cambria" panose="02040503050406030204" pitchFamily="18" charset="0"/>
              </a:rPr>
              <a:t> </a:t>
            </a:r>
            <a:r>
              <a:rPr lang="en-US" sz="2000" dirty="0" err="1">
                <a:latin typeface="Cambria" panose="02040503050406030204" pitchFamily="18" charset="0"/>
              </a:rPr>
              <a:t>sumber</a:t>
            </a:r>
            <a:r>
              <a:rPr lang="en-US" sz="2000" dirty="0">
                <a:latin typeface="Cambria" panose="02040503050406030204" pitchFamily="18" charset="0"/>
              </a:rPr>
              <a:t> </a:t>
            </a:r>
            <a:r>
              <a:rPr lang="en-US" sz="2000" dirty="0" err="1">
                <a:latin typeface="Cambria" panose="02040503050406030204" pitchFamily="18" charset="0"/>
              </a:rPr>
              <a:t>pendanaan</a:t>
            </a:r>
            <a:r>
              <a:rPr lang="en-US" sz="2000" dirty="0">
                <a:latin typeface="Cambria" panose="02040503050406030204" pitchFamily="18" charset="0"/>
              </a:rPr>
              <a:t> DKE, </a:t>
            </a:r>
            <a:r>
              <a:rPr lang="en-US" sz="2000" dirty="0" err="1">
                <a:latin typeface="Cambria" panose="02040503050406030204" pitchFamily="18" charset="0"/>
              </a:rPr>
              <a:t>karena</a:t>
            </a:r>
            <a:r>
              <a:rPr lang="en-US" sz="2000" dirty="0">
                <a:latin typeface="Cambria" panose="02040503050406030204" pitchFamily="18" charset="0"/>
              </a:rPr>
              <a:t> </a:t>
            </a:r>
            <a:r>
              <a:rPr lang="en-US" sz="2000" dirty="0" err="1">
                <a:latin typeface="Cambria" panose="02040503050406030204" pitchFamily="18" charset="0"/>
              </a:rPr>
              <a:t>perlu</a:t>
            </a:r>
            <a:r>
              <a:rPr lang="en-US" sz="2000" dirty="0">
                <a:latin typeface="Cambria" panose="02040503050406030204" pitchFamily="18" charset="0"/>
              </a:rPr>
              <a:t> </a:t>
            </a:r>
            <a:r>
              <a:rPr lang="en-US" sz="2000" dirty="0" err="1">
                <a:latin typeface="Cambria" panose="02040503050406030204" pitchFamily="18" charset="0"/>
              </a:rPr>
              <a:t>persetujuan</a:t>
            </a:r>
            <a:r>
              <a:rPr lang="en-US" sz="2000" dirty="0">
                <a:latin typeface="Cambria" panose="02040503050406030204" pitchFamily="18" charset="0"/>
              </a:rPr>
              <a:t> DPR </a:t>
            </a:r>
            <a:r>
              <a:rPr lang="en-US" sz="2000" dirty="0" err="1">
                <a:latin typeface="Cambria" panose="02040503050406030204" pitchFamily="18" charset="0"/>
              </a:rPr>
              <a:t>melalui</a:t>
            </a:r>
            <a:r>
              <a:rPr lang="en-US" sz="2000" dirty="0">
                <a:latin typeface="Cambria" panose="02040503050406030204" pitchFamily="18" charset="0"/>
              </a:rPr>
              <a:t> </a:t>
            </a:r>
            <a:r>
              <a:rPr lang="en-US" sz="2000" dirty="0" err="1">
                <a:latin typeface="Cambria" panose="02040503050406030204" pitchFamily="18" charset="0"/>
              </a:rPr>
              <a:t>Undang-Undang</a:t>
            </a:r>
            <a:r>
              <a:rPr lang="id-ID" sz="2000" dirty="0">
                <a:latin typeface="Cambria" panose="02040503050406030204" pitchFamily="18" charset="0"/>
              </a:rPr>
              <a:t>.</a:t>
            </a:r>
            <a:endParaRPr lang="id-ID" sz="2000" b="1" dirty="0" smtClean="0">
              <a:latin typeface="Cambria" panose="02040503050406030204" pitchFamily="18" charset="0"/>
            </a:endParaRPr>
          </a:p>
          <a:p>
            <a:pPr marL="457200" lvl="0" indent="-457200" algn="just">
              <a:buFont typeface="+mj-lt"/>
              <a:buAutoNum type="arabicPeriod"/>
            </a:pPr>
            <a:r>
              <a:rPr lang="id-ID" sz="2000" b="1" dirty="0" smtClean="0">
                <a:latin typeface="Cambria" panose="02040503050406030204" pitchFamily="18" charset="0"/>
              </a:rPr>
              <a:t>DPR RI bersama-sama dengan Pemerintah </a:t>
            </a:r>
            <a:r>
              <a:rPr lang="id-ID" sz="2000" dirty="0" smtClean="0">
                <a:latin typeface="Cambria" panose="02040503050406030204" pitchFamily="18" charset="0"/>
              </a:rPr>
              <a:t>untuk </a:t>
            </a:r>
            <a:r>
              <a:rPr lang="id-ID" sz="2000" dirty="0">
                <a:latin typeface="Cambria" panose="02040503050406030204" pitchFamily="18" charset="0"/>
              </a:rPr>
              <a:t>menyiapkan payung hukum yang lebih kuat bagi </a:t>
            </a:r>
            <a:r>
              <a:rPr lang="id-ID" sz="2000" dirty="0" smtClean="0">
                <a:latin typeface="Cambria" panose="02040503050406030204" pitchFamily="18" charset="0"/>
              </a:rPr>
              <a:t>Energy Fund dan Petroleum Fund antara </a:t>
            </a:r>
            <a:r>
              <a:rPr lang="id-ID" sz="2000" dirty="0">
                <a:latin typeface="Cambria" panose="02040503050406030204" pitchFamily="18" charset="0"/>
              </a:rPr>
              <a:t>lain: tercantum dalam revisi UU Minyak dan Gas </a:t>
            </a:r>
            <a:r>
              <a:rPr lang="id-ID" sz="2000" dirty="0" smtClean="0">
                <a:latin typeface="Cambria" panose="02040503050406030204" pitchFamily="18" charset="0"/>
              </a:rPr>
              <a:t>Bumi dan  </a:t>
            </a:r>
            <a:r>
              <a:rPr lang="id-ID" sz="2000" dirty="0">
                <a:latin typeface="Cambria" panose="02040503050406030204" pitchFamily="18" charset="0"/>
              </a:rPr>
              <a:t>Revisi UU </a:t>
            </a:r>
            <a:r>
              <a:rPr lang="id-ID" sz="2000" dirty="0" smtClean="0">
                <a:latin typeface="Cambria" panose="02040503050406030204" pitchFamily="18" charset="0"/>
              </a:rPr>
              <a:t>Energi, serta </a:t>
            </a:r>
            <a:r>
              <a:rPr lang="id-ID" sz="2000" dirty="0">
                <a:latin typeface="Cambria" panose="02040503050406030204" pitchFamily="18" charset="0"/>
              </a:rPr>
              <a:t>secara paralel menyiapkan regulasi turunan dari UU (Peraturan Pemerintah, Peraturan Presiden, dan Peraturan Menteri) untuk implementasi UU tersebut</a:t>
            </a:r>
            <a:r>
              <a:rPr lang="id-ID" sz="2000" dirty="0" smtClean="0">
                <a:latin typeface="Cambria" panose="02040503050406030204" pitchFamily="18" charset="0"/>
              </a:rPr>
              <a:t>.</a:t>
            </a:r>
            <a:endParaRPr lang="id-ID" sz="2000" dirty="0" smtClean="0">
              <a:latin typeface="Cambria" panose="02040503050406030204" pitchFamily="18" charset="0"/>
            </a:endParaRPr>
          </a:p>
          <a:p>
            <a:pPr marL="457200" lvl="0" indent="-457200" algn="just">
              <a:buFont typeface="+mj-lt"/>
              <a:buAutoNum type="arabicPeriod"/>
            </a:pPr>
            <a:r>
              <a:rPr lang="id-ID" sz="2000" dirty="0" smtClean="0">
                <a:latin typeface="Cambria" panose="02040503050406030204" pitchFamily="18" charset="0"/>
              </a:rPr>
              <a:t>Perlu dipikirkan sumber-sumber dari dana ketahanan energi yang tidak membebani rakyat secara langsung, sehingga rakyat tidak senantiasa dikorbankan terhadap kebijakan Pemerintah yang sebenarnya baik.</a:t>
            </a:r>
            <a:endParaRPr lang="id-ID" sz="2000" dirty="0" smtClean="0">
              <a:latin typeface="Cambria" panose="02040503050406030204" pitchFamily="18" charset="0"/>
            </a:endParaRPr>
          </a:p>
        </p:txBody>
      </p:sp>
      <p:pic>
        <p:nvPicPr>
          <p:cNvPr id="4" name="Content Placeholder 2" descr="logo_blue kecil PUSHEP"/>
          <p:cNvPicPr>
            <a:picLocks noChangeAspect="1"/>
          </p:cNvPicPr>
          <p:nvPr>
            <p:ph sz="half" idx="2"/>
          </p:nvPr>
        </p:nvPicPr>
        <p:blipFill>
          <a:blip r:embed="rId1"/>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7"/>
            <a:ext cx="8229600" cy="975437"/>
          </a:xfrm>
        </p:spPr>
        <p:txBody>
          <a:bodyPr>
            <a:normAutofit/>
          </a:bodyPr>
          <a:lstStyle/>
          <a:p>
            <a:pPr lvl="0"/>
            <a:r>
              <a:rPr lang="id-ID" b="1" dirty="0" smtClean="0"/>
              <a:t>Rekomendasi (2)</a:t>
            </a:r>
            <a:endParaRPr lang="id-ID" dirty="0"/>
          </a:p>
        </p:txBody>
      </p:sp>
      <p:sp>
        <p:nvSpPr>
          <p:cNvPr id="3" name="Content Placeholder 2"/>
          <p:cNvSpPr>
            <a:spLocks noGrp="1"/>
          </p:cNvSpPr>
          <p:nvPr>
            <p:ph sz="quarter" idx="1"/>
          </p:nvPr>
        </p:nvSpPr>
        <p:spPr>
          <a:xfrm>
            <a:off x="566555" y="1389474"/>
            <a:ext cx="8229600" cy="5099865"/>
          </a:xfrm>
        </p:spPr>
        <p:txBody>
          <a:bodyPr>
            <a:normAutofit fontScale="92500"/>
          </a:bodyPr>
          <a:lstStyle/>
          <a:p>
            <a:pPr marL="457200" lvl="0" indent="-457200" algn="just">
              <a:buAutoNum type="arabicPeriod" startAt="4"/>
              <a:tabLst>
                <a:tab pos="444500" algn="l"/>
              </a:tabLst>
            </a:pPr>
            <a:r>
              <a:rPr lang="id-ID" sz="2000" dirty="0">
                <a:latin typeface="Cambria" panose="02040503050406030204" pitchFamily="18" charset="0"/>
              </a:rPr>
              <a:t>Lembaga yang  mengelola Dana Ketahanan Energi merupakan lembaga milik negara (100%) yang memiliki akses yang luas, sehingga mudah dalam melakukan pengelolaan dan pemanfaatan dana tersebut. </a:t>
            </a:r>
            <a:endParaRPr lang="id-ID" sz="2000" dirty="0" smtClean="0">
              <a:latin typeface="Cambria" panose="02040503050406030204" pitchFamily="18" charset="0"/>
            </a:endParaRPr>
          </a:p>
          <a:p>
            <a:pPr marL="457200" lvl="0" indent="-457200" algn="just">
              <a:buAutoNum type="arabicPeriod" startAt="4"/>
              <a:tabLst>
                <a:tab pos="444500" algn="l"/>
              </a:tabLst>
            </a:pPr>
            <a:r>
              <a:rPr lang="id-ID" sz="2000" dirty="0" smtClean="0">
                <a:latin typeface="Cambria" panose="02040503050406030204" pitchFamily="18" charset="0"/>
              </a:rPr>
              <a:t>Pemanfaatan Dana Ketahanan Energi harus sesuai dengan peraturan perundang-undangan yang berlaku, lebih diutamakan adalah untuk pengembangan energi baru dan  terbarukan sehingga manfaat yang diperloleh dapat dirasakan oleh rakyat secara luas di seluruh wilayah Negara Kesatuan Republik Indonesia (NKRI)</a:t>
            </a:r>
            <a:endParaRPr lang="id-ID" sz="2000" dirty="0" smtClean="0">
              <a:latin typeface="Cambria" panose="02040503050406030204" pitchFamily="18" charset="0"/>
            </a:endParaRPr>
          </a:p>
          <a:p>
            <a:pPr marL="457200" lvl="0" indent="-457200" algn="just">
              <a:buAutoNum type="arabicPeriod" startAt="4"/>
              <a:tabLst>
                <a:tab pos="444500" algn="l"/>
              </a:tabLst>
            </a:pPr>
            <a:r>
              <a:rPr lang="id-ID" sz="2000" dirty="0" smtClean="0">
                <a:latin typeface="Cambria" panose="02040503050406030204" pitchFamily="18" charset="0"/>
              </a:rPr>
              <a:t>Pemerintah perlu memperhatikan keadilan pengembangan energi untuk daerah pelosok, daerah tertinggal, daerah terdepan, daerah terpencil dan di pulau-pulau kecil, yang hingga saat ini ada sebagian dari mereka belum merasakan energi listrik dalam menunjang kehidupan mereka.</a:t>
            </a:r>
            <a:endParaRPr lang="id-ID" sz="2000" dirty="0" smtClean="0">
              <a:latin typeface="Cambria" panose="02040503050406030204" pitchFamily="18" charset="0"/>
            </a:endParaRPr>
          </a:p>
          <a:p>
            <a:pPr marL="457200" lvl="0" indent="-457200" algn="just">
              <a:buAutoNum type="arabicPeriod" startAt="4"/>
              <a:tabLst>
                <a:tab pos="444500" algn="l"/>
              </a:tabLst>
            </a:pPr>
            <a:r>
              <a:rPr lang="id-ID" sz="2000" dirty="0" smtClean="0">
                <a:latin typeface="Cambria" panose="02040503050406030204" pitchFamily="18" charset="0"/>
              </a:rPr>
              <a:t>Pemerintah perlu memperkuat  evaluasi  dan monitoring program-program yang dilaksanakannya agar program yang dijalankan dapat berjalan dengan baik dan manfaatnya benar-benar dapat dirasakan oleh masyarakat.</a:t>
            </a:r>
            <a:endParaRPr lang="id-ID" sz="2000" dirty="0" smtClean="0">
              <a:latin typeface="Cambria" panose="02040503050406030204" pitchFamily="18" charset="0"/>
            </a:endParaRPr>
          </a:p>
        </p:txBody>
      </p:sp>
      <p:pic>
        <p:nvPicPr>
          <p:cNvPr id="4" name="Content Placeholder 2" descr="logo_blue kecil PUSHEP"/>
          <p:cNvPicPr>
            <a:picLocks noChangeAspect="1"/>
          </p:cNvPicPr>
          <p:nvPr>
            <p:ph sz="half" idx="2"/>
          </p:nvPr>
        </p:nvPicPr>
        <p:blipFill>
          <a:blip r:embed="rId1"/>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25780" y="4038600"/>
            <a:ext cx="6922770" cy="1143000"/>
          </a:xfrm>
        </p:spPr>
        <p:txBody>
          <a:bodyPr>
            <a:noAutofit/>
          </a:bodyPr>
          <a:lstStyle/>
          <a:p>
            <a:pPr>
              <a:buNone/>
            </a:pPr>
            <a:r>
              <a:rPr lang="id-ID" sz="2000" b="1" dirty="0" smtClean="0">
                <a:solidFill>
                  <a:srgbClr val="0000CC"/>
                </a:solidFill>
                <a:effectLst>
                  <a:outerShdw blurRad="38100" dist="38100" dir="2700000" algn="tl">
                    <a:srgbClr val="000000">
                      <a:alpha val="43137"/>
                    </a:srgbClr>
                  </a:outerShdw>
                </a:effectLst>
              </a:rPr>
              <a:t>Bisman Bhaktiar, SH., MH., MM.</a:t>
            </a:r>
            <a:endParaRPr lang="id-ID" sz="2000" b="1" dirty="0" smtClean="0">
              <a:solidFill>
                <a:srgbClr val="0000CC"/>
              </a:solidFill>
              <a:effectLst>
                <a:outerShdw blurRad="38100" dist="38100" dir="2700000" algn="tl">
                  <a:srgbClr val="000000">
                    <a:alpha val="43137"/>
                  </a:srgbClr>
                </a:outerShdw>
              </a:effectLst>
            </a:endParaRPr>
          </a:p>
          <a:p>
            <a:pPr>
              <a:buNone/>
            </a:pPr>
            <a:r>
              <a:rPr lang="id-ID" sz="2000" b="1" dirty="0" smtClean="0">
                <a:solidFill>
                  <a:srgbClr val="0000CC"/>
                </a:solidFill>
                <a:effectLst>
                  <a:outerShdw blurRad="38100" dist="38100" dir="2700000" algn="tl">
                    <a:srgbClr val="000000">
                      <a:alpha val="43137"/>
                    </a:srgbClr>
                  </a:outerShdw>
                </a:effectLst>
                <a:sym typeface="Wingdings" panose="05000000000000000000"/>
              </a:rPr>
              <a:t>  </a:t>
            </a:r>
            <a:r>
              <a:rPr lang="id-ID" sz="2000" b="1" dirty="0" smtClean="0">
                <a:solidFill>
                  <a:srgbClr val="0000CC"/>
                </a:solidFill>
                <a:effectLst>
                  <a:outerShdw blurRad="38100" dist="38100" dir="2700000" algn="tl">
                    <a:srgbClr val="000000">
                      <a:alpha val="43137"/>
                    </a:srgbClr>
                  </a:outerShdw>
                </a:effectLst>
              </a:rPr>
              <a:t>bismanb@gmail.com</a:t>
            </a:r>
            <a:endParaRPr lang="id-ID" sz="2000" b="1" dirty="0" smtClean="0">
              <a:solidFill>
                <a:srgbClr val="0000CC"/>
              </a:solidFill>
              <a:effectLst>
                <a:outerShdw blurRad="38100" dist="38100" dir="2700000" algn="tl">
                  <a:srgbClr val="000000">
                    <a:alpha val="43137"/>
                  </a:srgbClr>
                </a:outerShdw>
              </a:effectLst>
              <a:sym typeface="Wingdings" panose="05000000000000000000"/>
            </a:endParaRPr>
          </a:p>
          <a:p>
            <a:pPr>
              <a:buNone/>
            </a:pPr>
            <a:r>
              <a:rPr lang="id-ID" sz="2000" b="1" dirty="0" smtClean="0">
                <a:solidFill>
                  <a:srgbClr val="0000CC"/>
                </a:solidFill>
                <a:effectLst>
                  <a:outerShdw blurRad="38100" dist="38100" dir="2700000" algn="tl">
                    <a:srgbClr val="000000">
                      <a:alpha val="43137"/>
                    </a:srgbClr>
                  </a:outerShdw>
                </a:effectLst>
                <a:sym typeface="Wingdings" panose="05000000000000000000"/>
              </a:rPr>
              <a:t></a:t>
            </a:r>
            <a:r>
              <a:rPr lang="id-ID" sz="2000" b="1" dirty="0" smtClean="0">
                <a:solidFill>
                  <a:srgbClr val="0000CC"/>
                </a:solidFill>
                <a:effectLst>
                  <a:outerShdw blurRad="38100" dist="38100" dir="2700000" algn="tl">
                    <a:srgbClr val="000000">
                      <a:alpha val="43137"/>
                    </a:srgbClr>
                  </a:outerShdw>
                </a:effectLst>
              </a:rPr>
              <a:t>  081315151123</a:t>
            </a:r>
            <a:endParaRPr lang="id-ID" sz="2000" b="1" dirty="0" smtClean="0">
              <a:solidFill>
                <a:srgbClr val="0000CC"/>
              </a:solidFill>
              <a:effectLst>
                <a:outerShdw blurRad="38100" dist="38100" dir="2700000" algn="tl">
                  <a:srgbClr val="000000">
                    <a:alpha val="43137"/>
                  </a:srgbClr>
                </a:outerShdw>
              </a:effectLst>
            </a:endParaRPr>
          </a:p>
          <a:p>
            <a:pPr algn="r">
              <a:buNone/>
            </a:pPr>
            <a:r>
              <a:rPr lang="id-ID" sz="2000" b="1" dirty="0" smtClean="0">
                <a:solidFill>
                  <a:srgbClr val="0000CC"/>
                </a:solidFill>
                <a:effectLst>
                  <a:outerShdw blurRad="38100" dist="38100" dir="2700000" algn="tl">
                    <a:srgbClr val="000000">
                      <a:alpha val="43137"/>
                    </a:srgbClr>
                  </a:outerShdw>
                </a:effectLst>
              </a:rPr>
              <a:t> </a:t>
            </a:r>
            <a:endParaRPr lang="id-ID" sz="2000" b="1" dirty="0" smtClean="0">
              <a:solidFill>
                <a:srgbClr val="0000CC"/>
              </a:solidFill>
              <a:effectLst>
                <a:outerShdw blurRad="38100" dist="38100" dir="2700000" algn="tl">
                  <a:srgbClr val="000000">
                    <a:alpha val="43137"/>
                  </a:srgbClr>
                </a:outerShdw>
              </a:effectLst>
            </a:endParaRPr>
          </a:p>
          <a:p>
            <a:pPr algn="ctr">
              <a:buNone/>
            </a:pPr>
            <a:endParaRPr lang="id-ID" sz="2000" b="1" dirty="0" smtClean="0">
              <a:solidFill>
                <a:srgbClr val="0000CC"/>
              </a:solidFill>
              <a:effectLst>
                <a:outerShdw blurRad="38100" dist="38100" dir="2700000" algn="tl">
                  <a:srgbClr val="000000">
                    <a:alpha val="43137"/>
                  </a:srgbClr>
                </a:outerShdw>
              </a:effectLst>
            </a:endParaRPr>
          </a:p>
          <a:p>
            <a:pPr>
              <a:buNone/>
            </a:pPr>
            <a:endParaRPr lang="id-ID" sz="2000" dirty="0"/>
          </a:p>
        </p:txBody>
      </p:sp>
      <p:sp>
        <p:nvSpPr>
          <p:cNvPr id="5" name="Content Placeholder 2"/>
          <p:cNvSpPr txBox="1"/>
          <p:nvPr/>
        </p:nvSpPr>
        <p:spPr>
          <a:xfrm>
            <a:off x="-876300" y="3048000"/>
            <a:ext cx="6922770" cy="1143000"/>
          </a:xfrm>
          <a:prstGeom prst="rect">
            <a:avLst/>
          </a:prstGeom>
        </p:spPr>
        <p:txBody>
          <a:bodyPr bIns="91440" anchor="b" anchorCtr="0">
            <a:noAutofit/>
          </a:bodyPr>
          <a:lstStyle/>
          <a:p>
            <a:pPr marL="0" marR="0" lvl="0" indent="0" algn="ctr" defTabSz="914400" rtl="0" eaLnBrk="1" fontAlgn="auto" latinLnBrk="0" hangingPunct="1">
              <a:lnSpc>
                <a:spcPct val="100000"/>
              </a:lnSpc>
              <a:spcBef>
                <a:spcPts val="1800"/>
              </a:spcBef>
              <a:spcAft>
                <a:spcPts val="0"/>
              </a:spcAft>
              <a:buClrTx/>
              <a:buSzTx/>
              <a:buFontTx/>
              <a:buNone/>
              <a:defRPr/>
            </a:pPr>
            <a:r>
              <a:rPr kumimoji="0" lang="id-ID" sz="5400" b="1" i="0" u="none" strike="noStrike" kern="1200" cap="none" spc="0" normalizeH="0" baseline="0" noProof="0" smtClean="0">
                <a:ln>
                  <a:noFill/>
                </a:ln>
                <a:solidFill>
                  <a:schemeClr val="tx2"/>
                </a:solidFill>
                <a:effectLst>
                  <a:outerShdw blurRad="38100" dist="38100" dir="2700000" algn="tl">
                    <a:srgbClr val="000000">
                      <a:alpha val="43137"/>
                    </a:srgbClr>
                  </a:outerShdw>
                </a:effectLst>
                <a:uLnTx/>
                <a:uFillTx/>
                <a:latin typeface="Edwardian Script ITC" panose="030303020407070D0804" pitchFamily="66" charset="0"/>
                <a:ea typeface="+mj-ea"/>
                <a:cs typeface="+mj-cs"/>
              </a:rPr>
              <a:t>T erima  Kasih</a:t>
            </a:r>
            <a:endParaRPr kumimoji="0" lang="id-ID" sz="54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mj-lt"/>
              <a:ea typeface="+mj-ea"/>
              <a:cs typeface="+mj-cs"/>
            </a:endParaRPr>
          </a:p>
        </p:txBody>
      </p:sp>
      <p:sp>
        <p:nvSpPr>
          <p:cNvPr id="6" name="TextBox 5"/>
          <p:cNvSpPr txBox="1"/>
          <p:nvPr/>
        </p:nvSpPr>
        <p:spPr>
          <a:xfrm>
            <a:off x="3276605" y="5288340"/>
            <a:ext cx="3768091" cy="1569660"/>
          </a:xfrm>
          <a:prstGeom prst="rect">
            <a:avLst/>
          </a:prstGeom>
          <a:noFill/>
        </p:spPr>
        <p:txBody>
          <a:bodyPr wrap="square" rtlCol="0">
            <a:spAutoFit/>
          </a:bodyPr>
          <a:lstStyle/>
          <a:p>
            <a:pPr algn="ctr"/>
            <a:r>
              <a:rPr lang="id-ID" sz="2400" b="1" dirty="0" smtClean="0">
                <a:solidFill>
                  <a:srgbClr val="0000CC"/>
                </a:solidFill>
                <a:effectLst>
                  <a:outerShdw blurRad="38100" dist="38100" dir="2700000" algn="tl">
                    <a:srgbClr val="000000">
                      <a:alpha val="43137"/>
                    </a:srgbClr>
                  </a:outerShdw>
                </a:effectLst>
              </a:rPr>
              <a:t>www.pushep.or.id</a:t>
            </a:r>
            <a:endParaRPr lang="en-US" sz="2400" b="1" dirty="0" smtClean="0">
              <a:solidFill>
                <a:srgbClr val="0000CC"/>
              </a:solidFill>
              <a:effectLst>
                <a:outerShdw blurRad="38100" dist="38100" dir="2700000" algn="tl">
                  <a:srgbClr val="000000">
                    <a:alpha val="43137"/>
                  </a:srgbClr>
                </a:outerShdw>
              </a:effectLst>
            </a:endParaRPr>
          </a:p>
          <a:p>
            <a:pPr algn="ctr"/>
            <a:endParaRPr lang="en-US" sz="2400" b="1" dirty="0" smtClean="0">
              <a:solidFill>
                <a:srgbClr val="0000CC"/>
              </a:solidFill>
              <a:effectLst>
                <a:outerShdw blurRad="38100" dist="38100" dir="2700000" algn="tl">
                  <a:srgbClr val="000000">
                    <a:alpha val="43137"/>
                  </a:srgbClr>
                </a:outerShdw>
              </a:effectLst>
            </a:endParaRPr>
          </a:p>
          <a:p>
            <a:pPr algn="ctr"/>
            <a:endParaRPr lang="id-ID" sz="2400" b="1" dirty="0" smtClean="0">
              <a:solidFill>
                <a:srgbClr val="0000CC"/>
              </a:solidFill>
              <a:effectLst>
                <a:outerShdw blurRad="38100" dist="38100" dir="2700000" algn="tl">
                  <a:srgbClr val="000000">
                    <a:alpha val="43137"/>
                  </a:srgbClr>
                </a:outerShdw>
              </a:effectLst>
            </a:endParaRPr>
          </a:p>
          <a:p>
            <a:endParaRPr lang="id-ID" sz="2400" dirty="0">
              <a:solidFill>
                <a:srgbClr val="0000CC"/>
              </a:solidFill>
              <a:effectLst>
                <a:outerShdw blurRad="38100" dist="38100" dir="2700000" algn="tl">
                  <a:srgbClr val="000000">
                    <a:alpha val="43137"/>
                  </a:srgbClr>
                </a:outerShdw>
              </a:effectLst>
            </a:endParaRPr>
          </a:p>
        </p:txBody>
      </p:sp>
      <p:sp>
        <p:nvSpPr>
          <p:cNvPr id="7" name="TextBox 6"/>
          <p:cNvSpPr txBox="1"/>
          <p:nvPr/>
        </p:nvSpPr>
        <p:spPr>
          <a:xfrm>
            <a:off x="3063243" y="5257808"/>
            <a:ext cx="1051561" cy="646331"/>
          </a:xfrm>
          <a:prstGeom prst="rect">
            <a:avLst/>
          </a:prstGeom>
          <a:noFill/>
        </p:spPr>
        <p:txBody>
          <a:bodyPr wrap="square" rtlCol="0">
            <a:spAutoFit/>
          </a:bodyPr>
          <a:lstStyle/>
          <a:p>
            <a:r>
              <a:rPr lang="id-ID" sz="3600" b="1" dirty="0" smtClean="0">
                <a:solidFill>
                  <a:srgbClr val="0000CC"/>
                </a:solidFill>
                <a:effectLst>
                  <a:outerShdw blurRad="38100" dist="38100" dir="2700000" algn="tl">
                    <a:srgbClr val="000000">
                      <a:alpha val="43137"/>
                    </a:srgbClr>
                  </a:outerShdw>
                </a:effectLst>
                <a:sym typeface="Wingdings" panose="05000000000000000000"/>
              </a:rPr>
              <a:t></a:t>
            </a:r>
            <a:endParaRPr lang="id-ID" sz="3600" dirty="0"/>
          </a:p>
        </p:txBody>
      </p:sp>
      <p:sp>
        <p:nvSpPr>
          <p:cNvPr id="8" name="TextBox 7"/>
          <p:cNvSpPr txBox="1"/>
          <p:nvPr/>
        </p:nvSpPr>
        <p:spPr>
          <a:xfrm>
            <a:off x="2225566" y="5695153"/>
            <a:ext cx="6080234" cy="538609"/>
          </a:xfrm>
          <a:prstGeom prst="rect">
            <a:avLst/>
          </a:prstGeom>
          <a:noFill/>
        </p:spPr>
        <p:txBody>
          <a:bodyPr wrap="square" rtlCol="0">
            <a:spAutoFit/>
          </a:bodyPr>
          <a:lstStyle/>
          <a:p>
            <a:pPr algn="ctr"/>
            <a:r>
              <a:rPr lang="id-ID" sz="1500" b="1" dirty="0" smtClean="0">
                <a:solidFill>
                  <a:srgbClr val="0000CC"/>
                </a:solidFill>
                <a:latin typeface="Cambria" panose="02040503050406030204" pitchFamily="18" charset="0"/>
              </a:rPr>
              <a:t>Pusat Studi Hukum Energi &amp; Pertambangan</a:t>
            </a:r>
            <a:endParaRPr lang="en-US" sz="1500" b="1" dirty="0" smtClean="0">
              <a:solidFill>
                <a:srgbClr val="0000CC"/>
              </a:solidFill>
              <a:latin typeface="Cambria" panose="02040503050406030204" pitchFamily="18" charset="0"/>
            </a:endParaRPr>
          </a:p>
          <a:p>
            <a:r>
              <a:rPr lang="id-ID" sz="1400" b="1" i="1" dirty="0" smtClean="0">
                <a:solidFill>
                  <a:srgbClr val="C00000"/>
                </a:solidFill>
                <a:effectLst>
                  <a:outerShdw blurRad="38100" dist="38100" dir="2700000" algn="tl">
                    <a:srgbClr val="000000">
                      <a:alpha val="43137"/>
                    </a:srgbClr>
                  </a:outerShdw>
                </a:effectLst>
                <a:latin typeface="Cambria" panose="02040503050406030204" pitchFamily="18" charset="0"/>
              </a:rPr>
              <a:t>“untuk energi &amp; pertambangan yang berlandaskan hukum dan keadilan”</a:t>
            </a:r>
            <a:endParaRPr lang="id-ID" sz="1400" b="1" i="1" dirty="0">
              <a:solidFill>
                <a:srgbClr val="C00000"/>
              </a:solidFill>
              <a:effectLst>
                <a:outerShdw blurRad="38100" dist="38100" dir="2700000" algn="tl">
                  <a:srgbClr val="000000">
                    <a:alpha val="43137"/>
                  </a:srgbClr>
                </a:outerShdw>
              </a:effectLst>
              <a:latin typeface="Cambria" panose="02040503050406030204" pitchFamily="18" charset="0"/>
            </a:endParaRPr>
          </a:p>
        </p:txBody>
      </p:sp>
      <p:pic>
        <p:nvPicPr>
          <p:cNvPr id="9" name="Picture 2" descr="https://4.bp.blogspot.com/-oGj4S6w4S94/VcqX0uFCfkI/AAAAAAAAYnI/kUrBAl0Ggw4/s1600/dp-bbm-bendera-indonesia-animasi-bergerak%2B%25284%2529.gif"/>
          <p:cNvPicPr>
            <a:picLocks noChangeAspect="1" noChangeArrowheads="1" noCrop="1"/>
          </p:cNvPicPr>
          <p:nvPr/>
        </p:nvPicPr>
        <p:blipFill>
          <a:blip r:embed="rId1"/>
          <a:srcRect/>
          <a:stretch>
            <a:fillRect/>
          </a:stretch>
        </p:blipFill>
        <p:spPr bwMode="auto">
          <a:xfrm>
            <a:off x="2171700" y="1981200"/>
            <a:ext cx="952500" cy="952500"/>
          </a:xfrm>
          <a:prstGeom prst="rect">
            <a:avLst/>
          </a:prstGeom>
          <a:noFill/>
        </p:spPr>
      </p:pic>
      <p:pic>
        <p:nvPicPr>
          <p:cNvPr id="2" name="Content Placeholder 2" descr="logo_blue kecil PUSHEP"/>
          <p:cNvPicPr>
            <a:picLocks noChangeAspect="1"/>
          </p:cNvPicPr>
          <p:nvPr>
            <p:ph sz="half" idx="2"/>
          </p:nvPr>
        </p:nvPicPr>
        <p:blipFill>
          <a:blip r:embed="rId2"/>
          <a:stretch>
            <a:fillRect/>
          </a:stretch>
        </p:blipFill>
        <p:spPr>
          <a:xfrm>
            <a:off x="7571105" y="419100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596900" y="251012"/>
            <a:ext cx="7467600" cy="5334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d-ID" sz="3600" dirty="0" smtClean="0">
                <a:solidFill>
                  <a:schemeClr val="tx1"/>
                </a:solidFill>
              </a:rPr>
              <a:t>Latar Belakang</a:t>
            </a:r>
            <a:endParaRPr lang="id-ID" sz="3600" dirty="0">
              <a:solidFill>
                <a:schemeClr val="tx1"/>
              </a:solidFill>
            </a:endParaRPr>
          </a:p>
        </p:txBody>
      </p:sp>
      <p:graphicFrame>
        <p:nvGraphicFramePr>
          <p:cNvPr id="7" name="Content Placeholder 3"/>
          <p:cNvGraphicFramePr>
            <a:graphicFrameLocks noGrp="1"/>
          </p:cNvGraphicFramePr>
          <p:nvPr>
            <p:ph idx="1"/>
          </p:nvPr>
        </p:nvGraphicFramePr>
        <p:xfrm>
          <a:off x="395536" y="1998340"/>
          <a:ext cx="8229600" cy="4525963"/>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8" name="Title 2"/>
          <p:cNvSpPr txBox="1"/>
          <p:nvPr/>
        </p:nvSpPr>
        <p:spPr bwMode="auto">
          <a:xfrm>
            <a:off x="473556" y="998730"/>
            <a:ext cx="822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a:lstStyle>
          <a:p>
            <a:pPr>
              <a:defRPr/>
            </a:pPr>
            <a:r>
              <a:rPr lang="id-ID" sz="3600" b="1" dirty="0" smtClean="0">
                <a:effectLst>
                  <a:outerShdw blurRad="38100" dist="38100" dir="2700000" algn="tl">
                    <a:srgbClr val="000000">
                      <a:alpha val="43137"/>
                    </a:srgbClr>
                  </a:outerShdw>
                </a:effectLst>
                <a:latin typeface="+mn-lt"/>
              </a:rPr>
              <a:t>Sumber Daya Energi</a:t>
            </a:r>
            <a:endParaRPr lang="id-ID" sz="3600" b="1" dirty="0">
              <a:effectLst>
                <a:outerShdw blurRad="38100" dist="38100" dir="2700000" algn="tl">
                  <a:srgbClr val="000000">
                    <a:alpha val="43137"/>
                  </a:srgbClr>
                </a:outerShdw>
              </a:effectLst>
              <a:latin typeface="+mn-lt"/>
            </a:endParaRPr>
          </a:p>
        </p:txBody>
      </p:sp>
      <p:sp>
        <p:nvSpPr>
          <p:cNvPr id="9" name="Oval 8"/>
          <p:cNvSpPr/>
          <p:nvPr/>
        </p:nvSpPr>
        <p:spPr>
          <a:xfrm flipH="1">
            <a:off x="6732240" y="2348880"/>
            <a:ext cx="2304256" cy="3096343"/>
          </a:xfrm>
          <a:prstGeom prst="ellipse">
            <a:avLst/>
          </a:prstGeom>
          <a:solidFill>
            <a:srgbClr val="FFFF00"/>
          </a:solidFill>
          <a:ln>
            <a:prstDash val="sysDash"/>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defTabSz="914400">
              <a:defRPr/>
            </a:pPr>
            <a:r>
              <a:rPr lang="id-ID" sz="1600" b="1" dirty="0">
                <a:solidFill>
                  <a:schemeClr val="accent4">
                    <a:lumMod val="75000"/>
                  </a:schemeClr>
                </a:solidFill>
                <a:latin typeface="Helvetica" charset="0"/>
                <a:ea typeface="Helvetica" charset="0"/>
                <a:cs typeface="Helvetica" charset="0"/>
                <a:sym typeface="Helvetica" charset="0"/>
              </a:rPr>
              <a:t>Kesejahteraan Umat manusia</a:t>
            </a:r>
            <a:endParaRPr lang="id-ID" sz="1600" b="1" dirty="0">
              <a:solidFill>
                <a:schemeClr val="accent4">
                  <a:lumMod val="75000"/>
                </a:schemeClr>
              </a:solidFill>
              <a:latin typeface="Helvetica" charset="0"/>
              <a:ea typeface="Helvetica" charset="0"/>
              <a:cs typeface="Helvetica" charset="0"/>
              <a:sym typeface="Helvetica" charset="0"/>
            </a:endParaRPr>
          </a:p>
          <a:p>
            <a:pPr algn="just" defTabSz="914400">
              <a:defRPr/>
            </a:pPr>
            <a:endParaRPr lang="id-ID" sz="1600" b="1" dirty="0">
              <a:solidFill>
                <a:schemeClr val="accent4">
                  <a:lumMod val="75000"/>
                </a:schemeClr>
              </a:solidFill>
              <a:latin typeface="Helvetica" charset="0"/>
              <a:ea typeface="Helvetica" charset="0"/>
              <a:cs typeface="Helvetica" charset="0"/>
              <a:sym typeface="Helvetica" charset="0"/>
            </a:endParaRPr>
          </a:p>
          <a:p>
            <a:pPr algn="just" defTabSz="914400">
              <a:defRPr/>
            </a:pPr>
            <a:endParaRPr lang="id-ID" sz="1600" b="1" dirty="0">
              <a:solidFill>
                <a:schemeClr val="accent4">
                  <a:lumMod val="75000"/>
                </a:schemeClr>
              </a:solidFill>
              <a:latin typeface="Helvetica" charset="0"/>
              <a:ea typeface="Helvetica" charset="0"/>
              <a:cs typeface="Helvetica" charset="0"/>
              <a:sym typeface="Helvetica" charset="0"/>
            </a:endParaRPr>
          </a:p>
          <a:p>
            <a:pPr algn="just" defTabSz="914400">
              <a:defRPr/>
            </a:pPr>
            <a:endParaRPr lang="id-ID" sz="1600" b="1" dirty="0">
              <a:solidFill>
                <a:schemeClr val="accent4">
                  <a:lumMod val="75000"/>
                </a:schemeClr>
              </a:solidFill>
              <a:latin typeface="Helvetica" charset="0"/>
              <a:ea typeface="Helvetica" charset="0"/>
              <a:cs typeface="Helvetica" charset="0"/>
              <a:sym typeface="Helvetica" charset="0"/>
            </a:endParaRPr>
          </a:p>
          <a:p>
            <a:pPr algn="just" defTabSz="914400">
              <a:defRPr/>
            </a:pPr>
            <a:endParaRPr lang="id-ID" sz="1600" b="1" dirty="0">
              <a:solidFill>
                <a:schemeClr val="accent4">
                  <a:lumMod val="75000"/>
                </a:schemeClr>
              </a:solidFill>
              <a:latin typeface="Helvetica" charset="0"/>
              <a:ea typeface="Helvetica" charset="0"/>
              <a:cs typeface="Helvetica" charset="0"/>
              <a:sym typeface="Helvetica" charset="0"/>
            </a:endParaRPr>
          </a:p>
          <a:p>
            <a:pPr algn="just" defTabSz="914400">
              <a:defRPr/>
            </a:pPr>
            <a:endParaRPr lang="id-ID" sz="1600" b="1" dirty="0">
              <a:solidFill>
                <a:schemeClr val="accent4">
                  <a:lumMod val="75000"/>
                </a:schemeClr>
              </a:solidFill>
              <a:latin typeface="Helvetica" charset="0"/>
              <a:ea typeface="Helvetica" charset="0"/>
              <a:cs typeface="Helvetica" charset="0"/>
              <a:sym typeface="Helvetica" charset="0"/>
            </a:endParaRPr>
          </a:p>
          <a:p>
            <a:pPr algn="just" defTabSz="914400">
              <a:defRPr/>
            </a:pPr>
            <a:endParaRPr lang="id-ID" sz="1600" b="1" dirty="0">
              <a:solidFill>
                <a:schemeClr val="accent4">
                  <a:lumMod val="75000"/>
                </a:schemeClr>
              </a:solidFill>
              <a:latin typeface="Helvetica" charset="0"/>
              <a:ea typeface="Helvetica" charset="0"/>
              <a:cs typeface="Helvetica" charset="0"/>
              <a:sym typeface="Helvetica" charset="0"/>
            </a:endParaRPr>
          </a:p>
          <a:p>
            <a:pPr algn="just" defTabSz="914400">
              <a:defRPr/>
            </a:pPr>
            <a:r>
              <a:rPr lang="id-ID" sz="1600" b="1" dirty="0">
                <a:solidFill>
                  <a:schemeClr val="accent4">
                    <a:lumMod val="75000"/>
                  </a:schemeClr>
                </a:solidFill>
                <a:latin typeface="Helvetica" charset="0"/>
                <a:ea typeface="Helvetica" charset="0"/>
                <a:cs typeface="Helvetica" charset="0"/>
                <a:sym typeface="Helvetica" charset="0"/>
              </a:rPr>
              <a:t> </a:t>
            </a:r>
            <a:endParaRPr lang="id-ID" sz="1600" dirty="0">
              <a:solidFill>
                <a:schemeClr val="accent4">
                  <a:lumMod val="75000"/>
                </a:schemeClr>
              </a:solidFill>
              <a:latin typeface="Gill Sans MT" panose="020B0502020104020203"/>
            </a:endParaRPr>
          </a:p>
        </p:txBody>
      </p:sp>
      <p:sp>
        <p:nvSpPr>
          <p:cNvPr id="10" name="Oval 9"/>
          <p:cNvSpPr/>
          <p:nvPr/>
        </p:nvSpPr>
        <p:spPr>
          <a:xfrm>
            <a:off x="6911975" y="3717157"/>
            <a:ext cx="1944688" cy="15113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sz="1200" b="1" dirty="0">
                <a:solidFill>
                  <a:srgbClr val="39639D">
                    <a:lumMod val="75000"/>
                  </a:srgbClr>
                </a:solidFill>
                <a:latin typeface="Helvetica" charset="0"/>
                <a:ea typeface="Helvetica" charset="0"/>
                <a:cs typeface="Helvetica" charset="0"/>
                <a:sym typeface="Helvetica" charset="0"/>
              </a:rPr>
              <a:t>Ketahanan energi,  keberlanjutan, </a:t>
            </a:r>
            <a:r>
              <a:rPr lang="id-ID" sz="1200" b="1" dirty="0" smtClean="0">
                <a:solidFill>
                  <a:srgbClr val="39639D">
                    <a:lumMod val="75000"/>
                  </a:srgbClr>
                </a:solidFill>
                <a:latin typeface="Helvetica" charset="0"/>
                <a:ea typeface="Helvetica" charset="0"/>
                <a:cs typeface="Helvetica" charset="0"/>
                <a:sym typeface="Helvetica" charset="0"/>
              </a:rPr>
              <a:t>keamanaan </a:t>
            </a:r>
            <a:r>
              <a:rPr lang="id-ID" sz="1200" b="1" dirty="0">
                <a:solidFill>
                  <a:srgbClr val="39639D">
                    <a:lumMod val="75000"/>
                  </a:srgbClr>
                </a:solidFill>
                <a:latin typeface="Helvetica" charset="0"/>
                <a:ea typeface="Helvetica" charset="0"/>
                <a:cs typeface="Helvetica" charset="0"/>
                <a:sym typeface="Helvetica" charset="0"/>
              </a:rPr>
              <a:t>lingkungan dan pertimbangan ekonomis </a:t>
            </a:r>
            <a:endParaRPr lang="id-ID" sz="1200" dirty="0"/>
          </a:p>
        </p:txBody>
      </p:sp>
      <p:sp>
        <p:nvSpPr>
          <p:cNvPr id="11" name="Up Arrow 10"/>
          <p:cNvSpPr/>
          <p:nvPr/>
        </p:nvSpPr>
        <p:spPr>
          <a:xfrm flipH="1">
            <a:off x="7704138" y="3285357"/>
            <a:ext cx="360362" cy="431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pic>
        <p:nvPicPr>
          <p:cNvPr id="2" name="Content Placeholder 2" descr="logo_blue kecil PUSHEP"/>
          <p:cNvPicPr>
            <a:picLocks noChangeAspect="1"/>
          </p:cNvPicPr>
          <p:nvPr>
            <p:ph sz="half" idx="2"/>
          </p:nvPr>
        </p:nvPicPr>
        <p:blipFill>
          <a:blip r:embed="rId6"/>
          <a:stretch>
            <a:fillRect/>
          </a:stretch>
        </p:blipFill>
        <p:spPr>
          <a:xfrm>
            <a:off x="7266940" y="5445125"/>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597314" y="251012"/>
            <a:ext cx="7467600" cy="5334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d-ID" sz="3600" dirty="0" smtClean="0">
                <a:solidFill>
                  <a:schemeClr val="tx1"/>
                </a:solidFill>
              </a:rPr>
              <a:t>Latar Belakang</a:t>
            </a:r>
            <a:r>
              <a:rPr lang="en-US" sz="3600" dirty="0" smtClean="0">
                <a:solidFill>
                  <a:schemeClr val="tx1"/>
                </a:solidFill>
              </a:rPr>
              <a:t> (</a:t>
            </a:r>
            <a:r>
              <a:rPr lang="en-US" sz="3600" dirty="0" err="1" smtClean="0">
                <a:solidFill>
                  <a:schemeClr val="tx1"/>
                </a:solidFill>
              </a:rPr>
              <a:t>Lanjutan</a:t>
            </a:r>
            <a:r>
              <a:rPr lang="en-US" sz="3600" dirty="0" smtClean="0">
                <a:solidFill>
                  <a:schemeClr val="tx1"/>
                </a:solidFill>
              </a:rPr>
              <a:t> 1)</a:t>
            </a:r>
            <a:endParaRPr lang="id-ID" sz="3600" dirty="0">
              <a:solidFill>
                <a:schemeClr val="tx1"/>
              </a:solidFill>
            </a:endParaRPr>
          </a:p>
        </p:txBody>
      </p:sp>
      <p:sp>
        <p:nvSpPr>
          <p:cNvPr id="13" name="Content Placeholder 1"/>
          <p:cNvSpPr txBox="1"/>
          <p:nvPr/>
        </p:nvSpPr>
        <p:spPr>
          <a:xfrm>
            <a:off x="404118" y="908720"/>
            <a:ext cx="8488362" cy="1066799"/>
          </a:xfrm>
          <a:prstGeom prst="rect">
            <a:avLst/>
          </a:prstGeom>
        </p:spPr>
        <p:txBody>
          <a:bodyPr vert="horz">
            <a:noAutofit/>
          </a:bodyPr>
          <a:lst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a:lstStyle>
          <a:p>
            <a:pPr marL="365760" marR="0" lvl="0" indent="-255905" algn="ctr" defTabSz="914400" rtl="0" eaLnBrk="1" fontAlgn="auto" latinLnBrk="0" hangingPunct="1">
              <a:lnSpc>
                <a:spcPct val="100000"/>
              </a:lnSpc>
              <a:spcBef>
                <a:spcPts val="400"/>
              </a:spcBef>
              <a:spcAft>
                <a:spcPts val="0"/>
              </a:spcAft>
              <a:buClr>
                <a:srgbClr val="FFFF00"/>
              </a:buClr>
              <a:buSzPct val="68000"/>
              <a:buFont typeface="Wingdings 3" panose="05040102010807070707"/>
              <a:buNone/>
              <a:defRPr/>
            </a:pPr>
            <a:r>
              <a:rPr kumimoji="0" lang="en-US" sz="2400" i="0" u="none" strike="noStrike" kern="1200" cap="none" spc="0" normalizeH="0" baseline="0" noProof="0" dirty="0" smtClean="0">
                <a:ln>
                  <a:noFill/>
                </a:ln>
                <a:solidFill>
                  <a:sysClr val="windowText" lastClr="000000"/>
                </a:solidFill>
                <a:uLnTx/>
                <a:uFillTx/>
              </a:rPr>
              <a:t>   </a:t>
            </a:r>
            <a:r>
              <a:rPr kumimoji="0" lang="en-US" sz="2400" i="0" u="none" strike="noStrike" kern="1200" cap="none" spc="0" normalizeH="0" baseline="0" noProof="0" dirty="0" err="1" smtClean="0">
                <a:ln>
                  <a:noFill/>
                </a:ln>
                <a:solidFill>
                  <a:sysClr val="windowText" lastClr="000000"/>
                </a:solidFill>
                <a:uLnTx/>
                <a:uFillTx/>
              </a:rPr>
              <a:t>Migas</a:t>
            </a:r>
            <a:r>
              <a:rPr kumimoji="0" lang="en-US" sz="2400" i="0" u="none" strike="noStrike" kern="1200" cap="none" spc="0" normalizeH="0" baseline="0" noProof="0" dirty="0" smtClean="0">
                <a:ln>
                  <a:noFill/>
                </a:ln>
                <a:solidFill>
                  <a:sysClr val="windowText" lastClr="000000"/>
                </a:solidFill>
                <a:uLnTx/>
                <a:uFillTx/>
              </a:rPr>
              <a:t> </a:t>
            </a:r>
            <a:r>
              <a:rPr kumimoji="0" lang="en-US" sz="2400" i="0" u="none" strike="noStrike" kern="1200" cap="none" spc="0" normalizeH="0" baseline="0" noProof="0" dirty="0" err="1" smtClean="0">
                <a:ln>
                  <a:noFill/>
                </a:ln>
                <a:solidFill>
                  <a:sysClr val="windowText" lastClr="000000"/>
                </a:solidFill>
                <a:uLnTx/>
                <a:uFillTx/>
              </a:rPr>
              <a:t>masih</a:t>
            </a:r>
            <a:r>
              <a:rPr kumimoji="0" lang="en-US" sz="2400" i="0" u="none" strike="noStrike" kern="1200" cap="none" spc="0" normalizeH="0" baseline="0" noProof="0" dirty="0" smtClean="0">
                <a:ln>
                  <a:noFill/>
                </a:ln>
                <a:solidFill>
                  <a:sysClr val="windowText" lastClr="000000"/>
                </a:solidFill>
                <a:uLnTx/>
                <a:uFillTx/>
              </a:rPr>
              <a:t> </a:t>
            </a:r>
            <a:r>
              <a:rPr kumimoji="0" lang="en-US" sz="2400" i="0" u="none" strike="noStrike" kern="1200" cap="none" spc="0" normalizeH="0" baseline="0" noProof="0" dirty="0" err="1" smtClean="0">
                <a:ln>
                  <a:noFill/>
                </a:ln>
                <a:solidFill>
                  <a:sysClr val="windowText" lastClr="000000"/>
                </a:solidFill>
                <a:uLnTx/>
                <a:uFillTx/>
              </a:rPr>
              <a:t>memegang</a:t>
            </a:r>
            <a:r>
              <a:rPr kumimoji="0" lang="en-US" sz="2400" i="0" u="none" strike="noStrike" kern="1200" cap="none" spc="0" normalizeH="0" baseline="0" noProof="0" dirty="0" smtClean="0">
                <a:ln>
                  <a:noFill/>
                </a:ln>
                <a:solidFill>
                  <a:sysClr val="windowText" lastClr="000000"/>
                </a:solidFill>
                <a:uLnTx/>
                <a:uFillTx/>
              </a:rPr>
              <a:t> </a:t>
            </a:r>
            <a:r>
              <a:rPr kumimoji="0" lang="en-US" sz="2400" i="0" u="none" strike="noStrike" kern="1200" cap="none" spc="0" normalizeH="0" baseline="0" noProof="0" dirty="0" err="1" smtClean="0">
                <a:ln>
                  <a:noFill/>
                </a:ln>
                <a:solidFill>
                  <a:sysClr val="windowText" lastClr="000000"/>
                </a:solidFill>
                <a:uLnTx/>
                <a:uFillTx/>
              </a:rPr>
              <a:t>peranan</a:t>
            </a:r>
            <a:r>
              <a:rPr kumimoji="0" lang="en-US" sz="2400" i="0" u="none" strike="noStrike" kern="1200" cap="none" spc="0" normalizeH="0" baseline="0" noProof="0" dirty="0" smtClean="0">
                <a:ln>
                  <a:noFill/>
                </a:ln>
                <a:solidFill>
                  <a:sysClr val="windowText" lastClr="000000"/>
                </a:solidFill>
                <a:uLnTx/>
                <a:uFillTx/>
              </a:rPr>
              <a:t> </a:t>
            </a:r>
            <a:r>
              <a:rPr kumimoji="0" lang="en-US" sz="2400" i="0" u="none" strike="noStrike" kern="1200" cap="none" spc="0" normalizeH="0" baseline="0" noProof="0" dirty="0" err="1" smtClean="0">
                <a:ln>
                  <a:noFill/>
                </a:ln>
                <a:solidFill>
                  <a:sysClr val="windowText" lastClr="000000"/>
                </a:solidFill>
                <a:uLnTx/>
                <a:uFillTx/>
              </a:rPr>
              <a:t>penting</a:t>
            </a:r>
            <a:r>
              <a:rPr kumimoji="0" lang="en-US" sz="2400" i="0" u="none" strike="noStrike" kern="1200" cap="none" spc="0" normalizeH="0" baseline="0" noProof="0" dirty="0" smtClean="0">
                <a:ln>
                  <a:noFill/>
                </a:ln>
                <a:solidFill>
                  <a:sysClr val="windowText" lastClr="000000"/>
                </a:solidFill>
                <a:uLnTx/>
                <a:uFillTx/>
              </a:rPr>
              <a:t> </a:t>
            </a:r>
            <a:r>
              <a:rPr kumimoji="0" lang="en-US" sz="2400" i="0" u="none" strike="noStrike" kern="1200" cap="none" spc="0" normalizeH="0" baseline="0" noProof="0" dirty="0" err="1" smtClean="0">
                <a:ln>
                  <a:noFill/>
                </a:ln>
                <a:solidFill>
                  <a:sysClr val="windowText" lastClr="000000"/>
                </a:solidFill>
                <a:uLnTx/>
                <a:uFillTx/>
              </a:rPr>
              <a:t>sebagai</a:t>
            </a:r>
            <a:r>
              <a:rPr kumimoji="0" lang="en-US" sz="2400" i="0" u="none" strike="noStrike" kern="1200" cap="none" spc="0" normalizeH="0" baseline="0" noProof="0" dirty="0" smtClean="0">
                <a:ln>
                  <a:noFill/>
                </a:ln>
                <a:solidFill>
                  <a:sysClr val="windowText" lastClr="000000"/>
                </a:solidFill>
                <a:uLnTx/>
                <a:uFillTx/>
              </a:rPr>
              <a:t> </a:t>
            </a:r>
            <a:r>
              <a:rPr kumimoji="0" lang="en-US" sz="2400" i="0" u="none" strike="noStrike" kern="1200" cap="none" spc="0" normalizeH="0" baseline="0" noProof="0" dirty="0" err="1" smtClean="0">
                <a:ln>
                  <a:noFill/>
                </a:ln>
                <a:solidFill>
                  <a:sysClr val="windowText" lastClr="000000"/>
                </a:solidFill>
                <a:uLnTx/>
                <a:uFillTx/>
              </a:rPr>
              <a:t>sumber</a:t>
            </a:r>
            <a:r>
              <a:rPr kumimoji="0" lang="en-US" sz="2400" i="0" u="none" strike="noStrike" kern="1200" cap="none" spc="0" normalizeH="0" baseline="0" noProof="0" dirty="0" smtClean="0">
                <a:ln>
                  <a:noFill/>
                </a:ln>
                <a:solidFill>
                  <a:sysClr val="windowText" lastClr="000000"/>
                </a:solidFill>
                <a:uLnTx/>
                <a:uFillTx/>
              </a:rPr>
              <a:t> </a:t>
            </a:r>
            <a:r>
              <a:rPr kumimoji="0" lang="en-US" sz="2400" i="0" u="none" strike="noStrike" kern="1200" cap="none" spc="0" normalizeH="0" baseline="0" noProof="0" dirty="0" err="1" smtClean="0">
                <a:ln>
                  <a:noFill/>
                </a:ln>
                <a:solidFill>
                  <a:sysClr val="windowText" lastClr="000000"/>
                </a:solidFill>
                <a:uLnTx/>
                <a:uFillTx/>
              </a:rPr>
              <a:t>energi</a:t>
            </a:r>
            <a:r>
              <a:rPr kumimoji="0" lang="en-US" sz="2400" i="0" u="none" strike="noStrike" kern="1200" cap="none" spc="0" normalizeH="0" baseline="0" noProof="0" dirty="0" smtClean="0">
                <a:ln>
                  <a:noFill/>
                </a:ln>
                <a:solidFill>
                  <a:sysClr val="windowText" lastClr="000000"/>
                </a:solidFill>
                <a:uLnTx/>
                <a:uFillTx/>
              </a:rPr>
              <a:t> di masa </a:t>
            </a:r>
            <a:r>
              <a:rPr kumimoji="0" lang="en-US" sz="2400" i="0" u="none" strike="noStrike" kern="1200" cap="none" spc="0" normalizeH="0" baseline="0" noProof="0" dirty="0" err="1" smtClean="0">
                <a:ln>
                  <a:noFill/>
                </a:ln>
                <a:solidFill>
                  <a:sysClr val="windowText" lastClr="000000"/>
                </a:solidFill>
                <a:uLnTx/>
                <a:uFillTx/>
              </a:rPr>
              <a:t>mendatang</a:t>
            </a:r>
            <a:r>
              <a:rPr kumimoji="0" lang="en-US" sz="2400" i="0" u="none" strike="noStrike" kern="1200" cap="none" spc="0" normalizeH="0" baseline="0" noProof="0" dirty="0" smtClean="0">
                <a:ln>
                  <a:noFill/>
                </a:ln>
                <a:solidFill>
                  <a:sysClr val="windowText" lastClr="000000"/>
                </a:solidFill>
                <a:uLnTx/>
                <a:uFillTx/>
              </a:rPr>
              <a:t>, </a:t>
            </a:r>
            <a:r>
              <a:rPr kumimoji="0" lang="en-US" sz="2400" i="0" u="none" strike="noStrike" kern="1200" cap="none" spc="0" normalizeH="0" baseline="0" noProof="0" dirty="0" err="1" smtClean="0">
                <a:ln>
                  <a:noFill/>
                </a:ln>
                <a:solidFill>
                  <a:sysClr val="windowText" lastClr="000000"/>
                </a:solidFill>
                <a:uLnTx/>
                <a:uFillTx/>
              </a:rPr>
              <a:t>proyeksi</a:t>
            </a:r>
            <a:r>
              <a:rPr kumimoji="0" lang="en-US" sz="2400" i="0" u="none" strike="noStrike" kern="1200" cap="none" spc="0" normalizeH="0" baseline="0" noProof="0" dirty="0" smtClean="0">
                <a:ln>
                  <a:noFill/>
                </a:ln>
                <a:solidFill>
                  <a:sysClr val="windowText" lastClr="000000"/>
                </a:solidFill>
                <a:uLnTx/>
                <a:uFillTx/>
              </a:rPr>
              <a:t> </a:t>
            </a:r>
            <a:r>
              <a:rPr kumimoji="0" lang="en-US" sz="2400" i="0" u="none" strike="noStrike" kern="1200" cap="none" spc="0" normalizeH="0" baseline="0" noProof="0" dirty="0" err="1" smtClean="0">
                <a:ln>
                  <a:noFill/>
                </a:ln>
                <a:solidFill>
                  <a:sysClr val="windowText" lastClr="000000"/>
                </a:solidFill>
                <a:uLnTx/>
                <a:uFillTx/>
              </a:rPr>
              <a:t>pemanfaatan</a:t>
            </a:r>
            <a:r>
              <a:rPr kumimoji="0" lang="en-US" sz="2400" i="0" u="none" strike="noStrike" kern="1200" cap="none" spc="0" normalizeH="0" baseline="0" noProof="0" dirty="0" smtClean="0">
                <a:ln>
                  <a:noFill/>
                </a:ln>
                <a:solidFill>
                  <a:sysClr val="windowText" lastClr="000000"/>
                </a:solidFill>
                <a:uLnTx/>
                <a:uFillTx/>
              </a:rPr>
              <a:t> </a:t>
            </a:r>
            <a:r>
              <a:rPr kumimoji="0" lang="en-US" sz="2400" i="0" u="none" strike="noStrike" kern="1200" cap="none" spc="0" normalizeH="0" baseline="0" noProof="0" dirty="0" err="1" smtClean="0">
                <a:ln>
                  <a:noFill/>
                </a:ln>
                <a:solidFill>
                  <a:sysClr val="windowText" lastClr="000000"/>
                </a:solidFill>
                <a:uLnTx/>
                <a:uFillTx/>
              </a:rPr>
              <a:t>Energi</a:t>
            </a:r>
            <a:r>
              <a:rPr kumimoji="0" lang="en-US" sz="2400" i="0" u="none" strike="noStrike" kern="1200" cap="none" spc="0" normalizeH="0" baseline="0" noProof="0" dirty="0" smtClean="0">
                <a:ln>
                  <a:noFill/>
                </a:ln>
                <a:solidFill>
                  <a:sysClr val="windowText" lastClr="000000"/>
                </a:solidFill>
                <a:uLnTx/>
                <a:uFillTx/>
              </a:rPr>
              <a:t> </a:t>
            </a:r>
            <a:r>
              <a:rPr kumimoji="0" lang="en-US" sz="2400" i="0" u="none" strike="noStrike" kern="1200" cap="none" spc="0" normalizeH="0" baseline="0" noProof="0" dirty="0" err="1" smtClean="0">
                <a:ln>
                  <a:noFill/>
                </a:ln>
                <a:solidFill>
                  <a:sysClr val="windowText" lastClr="000000"/>
                </a:solidFill>
                <a:uLnTx/>
                <a:uFillTx/>
              </a:rPr>
              <a:t>dalam</a:t>
            </a:r>
            <a:r>
              <a:rPr kumimoji="0" lang="en-US" sz="2400" i="0" u="none" strike="noStrike" kern="1200" cap="none" spc="0" normalizeH="0" noProof="0" dirty="0" smtClean="0">
                <a:ln>
                  <a:noFill/>
                </a:ln>
                <a:solidFill>
                  <a:sysClr val="windowText" lastClr="000000"/>
                </a:solidFill>
                <a:uLnTx/>
                <a:uFillTx/>
              </a:rPr>
              <a:t> </a:t>
            </a:r>
            <a:r>
              <a:rPr kumimoji="0" lang="en-US" sz="2400" i="0" u="none" strike="noStrike" kern="1200" cap="none" spc="0" normalizeH="0" noProof="0" dirty="0" err="1" smtClean="0">
                <a:ln>
                  <a:noFill/>
                </a:ln>
                <a:solidFill>
                  <a:sysClr val="windowText" lastClr="000000"/>
                </a:solidFill>
                <a:uLnTx/>
                <a:uFillTx/>
              </a:rPr>
              <a:t>Kebijakan</a:t>
            </a:r>
            <a:r>
              <a:rPr kumimoji="0" lang="en-US" sz="2400" i="0" u="none" strike="noStrike" kern="1200" cap="none" spc="0" normalizeH="0" noProof="0" dirty="0" smtClean="0">
                <a:ln>
                  <a:noFill/>
                </a:ln>
                <a:solidFill>
                  <a:sysClr val="windowText" lastClr="000000"/>
                </a:solidFill>
                <a:uLnTx/>
                <a:uFillTx/>
              </a:rPr>
              <a:t> </a:t>
            </a:r>
            <a:r>
              <a:rPr kumimoji="0" lang="en-US" sz="2400" i="0" u="none" strike="noStrike" kern="1200" cap="none" spc="0" normalizeH="0" noProof="0" dirty="0" err="1" smtClean="0">
                <a:ln>
                  <a:noFill/>
                </a:ln>
                <a:solidFill>
                  <a:sysClr val="windowText" lastClr="000000"/>
                </a:solidFill>
                <a:uLnTx/>
                <a:uFillTx/>
              </a:rPr>
              <a:t>Energi</a:t>
            </a:r>
            <a:r>
              <a:rPr kumimoji="0" lang="en-US" sz="2400" i="0" u="none" strike="noStrike" kern="1200" cap="none" spc="0" normalizeH="0" noProof="0" dirty="0" smtClean="0">
                <a:ln>
                  <a:noFill/>
                </a:ln>
                <a:solidFill>
                  <a:sysClr val="windowText" lastClr="000000"/>
                </a:solidFill>
                <a:uLnTx/>
                <a:uFillTx/>
              </a:rPr>
              <a:t> </a:t>
            </a:r>
            <a:r>
              <a:rPr kumimoji="0" lang="en-US" sz="2400" i="0" u="none" strike="noStrike" kern="1200" cap="none" spc="0" normalizeH="0" noProof="0" dirty="0" err="1" smtClean="0">
                <a:ln>
                  <a:noFill/>
                </a:ln>
                <a:solidFill>
                  <a:sysClr val="windowText" lastClr="000000"/>
                </a:solidFill>
                <a:uLnTx/>
                <a:uFillTx/>
              </a:rPr>
              <a:t>Nasional</a:t>
            </a:r>
            <a:r>
              <a:rPr lang="en-US" sz="2400" dirty="0">
                <a:solidFill>
                  <a:sysClr val="windowText" lastClr="000000"/>
                </a:solidFill>
              </a:rPr>
              <a:t> </a:t>
            </a:r>
            <a:r>
              <a:rPr lang="en-US" sz="2400" dirty="0" smtClean="0">
                <a:solidFill>
                  <a:sysClr val="windowText" lastClr="000000"/>
                </a:solidFill>
              </a:rPr>
              <a:t>(KEN)</a:t>
            </a:r>
            <a:endParaRPr kumimoji="0" lang="en-US" sz="2400" i="0" u="none" strike="noStrike" kern="1200" cap="none" spc="0" normalizeH="0" baseline="0" noProof="0" dirty="0" smtClean="0">
              <a:ln>
                <a:noFill/>
              </a:ln>
              <a:solidFill>
                <a:sysClr val="windowText" lastClr="000000"/>
              </a:solidFill>
              <a:uLnTx/>
              <a:uFillTx/>
            </a:endParaRPr>
          </a:p>
          <a:p>
            <a:pPr marL="365760" marR="0" lvl="0" indent="-255905" algn="ctr" defTabSz="914400" rtl="0" eaLnBrk="1" fontAlgn="auto" latinLnBrk="0" hangingPunct="1">
              <a:lnSpc>
                <a:spcPct val="100000"/>
              </a:lnSpc>
              <a:spcBef>
                <a:spcPts val="400"/>
              </a:spcBef>
              <a:spcAft>
                <a:spcPts val="0"/>
              </a:spcAft>
              <a:buClr>
                <a:srgbClr val="FFFF00"/>
              </a:buClr>
              <a:buSzPct val="68000"/>
              <a:buFont typeface="Wingdings 3" panose="05040102010807070707"/>
              <a:buChar char=""/>
              <a:defRPr/>
            </a:pPr>
            <a:endParaRPr kumimoji="0" lang="en-US" sz="2400" i="0" u="none" strike="noStrike" kern="1200" cap="none" spc="0" normalizeH="0" baseline="0" noProof="0" dirty="0" smtClean="0">
              <a:ln>
                <a:noFill/>
              </a:ln>
              <a:solidFill>
                <a:sysClr val="windowText" lastClr="000000"/>
              </a:solidFill>
              <a:uLnTx/>
              <a:uFillTx/>
            </a:endParaRPr>
          </a:p>
        </p:txBody>
      </p:sp>
      <p:graphicFrame>
        <p:nvGraphicFramePr>
          <p:cNvPr id="15" name="Chart 14"/>
          <p:cNvGraphicFramePr/>
          <p:nvPr/>
        </p:nvGraphicFramePr>
        <p:xfrm>
          <a:off x="-108520" y="2414736"/>
          <a:ext cx="5276850" cy="403860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16" name="Chart 15"/>
          <p:cNvGraphicFramePr/>
          <p:nvPr/>
        </p:nvGraphicFramePr>
        <p:xfrm>
          <a:off x="4482530" y="2567136"/>
          <a:ext cx="4572000" cy="3505200"/>
        </p:xfrm>
        <a:graphic>
          <a:graphicData uri="http://schemas.openxmlformats.org/drawingml/2006/chart">
            <c:chart xmlns:c="http://schemas.openxmlformats.org/drawingml/2006/chart" xmlns:r="http://schemas.openxmlformats.org/officeDocument/2006/relationships" r:id="rId2"/>
          </a:graphicData>
        </a:graphic>
      </p:graphicFrame>
      <p:pic>
        <p:nvPicPr>
          <p:cNvPr id="2" name="Content Placeholder 2" descr="logo_blue kecil PUSHEP"/>
          <p:cNvPicPr>
            <a:picLocks noChangeAspect="1"/>
          </p:cNvPicPr>
          <p:nvPr>
            <p:ph sz="half" idx="2"/>
          </p:nvPr>
        </p:nvPicPr>
        <p:blipFill>
          <a:blip r:embed="rId3"/>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609600" y="1371600"/>
            <a:ext cx="8001000" cy="28956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4400" dirty="0" smtClean="0"/>
              <a:t>KETAHANAN ENERGI</a:t>
            </a:r>
            <a:endParaRPr lang="en-US" sz="4400" dirty="0"/>
          </a:p>
        </p:txBody>
      </p:sp>
      <p:pic>
        <p:nvPicPr>
          <p:cNvPr id="2" name="Content Placeholder 2" descr="logo_blue kecil PUSHEP"/>
          <p:cNvPicPr>
            <a:picLocks noChangeAspect="1"/>
          </p:cNvPicPr>
          <p:nvPr>
            <p:ph sz="half" idx="2"/>
          </p:nvPr>
        </p:nvPicPr>
        <p:blipFill>
          <a:blip r:embed="rId1"/>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a:xfrm>
            <a:off x="914400" y="5889228"/>
            <a:ext cx="3962400" cy="457200"/>
          </a:xfrm>
        </p:spPr>
        <p:txBody>
          <a:bodyPr/>
          <a:lstStyle/>
          <a:p>
            <a:pPr>
              <a:defRPr/>
            </a:pPr>
            <a:endParaRPr lang="en-US"/>
          </a:p>
        </p:txBody>
      </p:sp>
      <p:sp>
        <p:nvSpPr>
          <p:cNvPr id="9" name="Content Placeholder 1"/>
          <p:cNvSpPr>
            <a:spLocks noGrp="1"/>
          </p:cNvSpPr>
          <p:nvPr>
            <p:ph idx="1"/>
          </p:nvPr>
        </p:nvSpPr>
        <p:spPr>
          <a:xfrm>
            <a:off x="169416" y="1988840"/>
            <a:ext cx="4619625" cy="3267075"/>
          </a:xfrm>
        </p:spPr>
        <p:txBody>
          <a:bodyPr>
            <a:normAutofit/>
          </a:bodyPr>
          <a:lstStyle/>
          <a:p>
            <a:pPr>
              <a:defRPr/>
            </a:pPr>
            <a:r>
              <a:rPr lang="id-ID" sz="2000" dirty="0" smtClean="0">
                <a:solidFill>
                  <a:prstClr val="black"/>
                </a:solidFill>
                <a:latin typeface="Gill Sans MT" panose="020B0502020104020203"/>
              </a:rPr>
              <a:t>Undang </a:t>
            </a:r>
            <a:r>
              <a:rPr lang="id-ID" sz="2000" dirty="0">
                <a:solidFill>
                  <a:prstClr val="black"/>
                </a:solidFill>
                <a:latin typeface="Gill Sans MT" panose="020B0502020104020203"/>
              </a:rPr>
              <a:t>Undang </a:t>
            </a:r>
            <a:r>
              <a:rPr lang="en-US" sz="2000" dirty="0" smtClean="0">
                <a:solidFill>
                  <a:prstClr val="black"/>
                </a:solidFill>
                <a:latin typeface="Gill Sans MT" panose="020B0502020104020203"/>
              </a:rPr>
              <a:t>D</a:t>
            </a:r>
            <a:r>
              <a:rPr lang="id-ID" sz="2000" dirty="0" smtClean="0">
                <a:solidFill>
                  <a:prstClr val="black"/>
                </a:solidFill>
                <a:latin typeface="Gill Sans MT" panose="020B0502020104020203"/>
              </a:rPr>
              <a:t>asar 45</a:t>
            </a:r>
            <a:endParaRPr lang="id-ID" sz="2000" dirty="0" smtClean="0">
              <a:solidFill>
                <a:prstClr val="black"/>
              </a:solidFill>
              <a:latin typeface="Gill Sans MT" panose="020B0502020104020203"/>
            </a:endParaRPr>
          </a:p>
          <a:p>
            <a:pPr>
              <a:defRPr/>
            </a:pPr>
            <a:r>
              <a:rPr lang="id-ID" sz="2000" dirty="0" smtClean="0">
                <a:solidFill>
                  <a:prstClr val="black"/>
                </a:solidFill>
                <a:latin typeface="Gill Sans MT" panose="020B0502020104020203"/>
              </a:rPr>
              <a:t>Undang </a:t>
            </a:r>
            <a:r>
              <a:rPr lang="id-ID" sz="2000" dirty="0">
                <a:solidFill>
                  <a:prstClr val="black"/>
                </a:solidFill>
                <a:latin typeface="Gill Sans MT" panose="020B0502020104020203"/>
              </a:rPr>
              <a:t>Undang </a:t>
            </a:r>
            <a:r>
              <a:rPr lang="id-ID" sz="2000" dirty="0" smtClean="0">
                <a:solidFill>
                  <a:prstClr val="black"/>
                </a:solidFill>
                <a:latin typeface="Gill Sans MT" panose="020B0502020104020203"/>
              </a:rPr>
              <a:t>Migas</a:t>
            </a:r>
            <a:endParaRPr lang="id-ID" sz="2000" dirty="0" smtClean="0">
              <a:solidFill>
                <a:prstClr val="black"/>
              </a:solidFill>
              <a:latin typeface="Gill Sans MT" panose="020B0502020104020203"/>
            </a:endParaRPr>
          </a:p>
          <a:p>
            <a:pPr>
              <a:defRPr/>
            </a:pPr>
            <a:r>
              <a:rPr lang="id-ID" sz="2000" dirty="0" smtClean="0">
                <a:solidFill>
                  <a:prstClr val="black"/>
                </a:solidFill>
                <a:latin typeface="Gill Sans MT" panose="020B0502020104020203"/>
              </a:rPr>
              <a:t>Undang </a:t>
            </a:r>
            <a:r>
              <a:rPr lang="id-ID" sz="2000" dirty="0">
                <a:solidFill>
                  <a:prstClr val="black"/>
                </a:solidFill>
                <a:latin typeface="Gill Sans MT" panose="020B0502020104020203"/>
              </a:rPr>
              <a:t>Undang </a:t>
            </a:r>
            <a:r>
              <a:rPr lang="id-ID" sz="2000" dirty="0" smtClean="0">
                <a:solidFill>
                  <a:prstClr val="black"/>
                </a:solidFill>
                <a:latin typeface="Gill Sans MT" panose="020B0502020104020203"/>
              </a:rPr>
              <a:t>Minerba</a:t>
            </a:r>
            <a:endParaRPr lang="id-ID" sz="2000" dirty="0" smtClean="0">
              <a:solidFill>
                <a:prstClr val="black"/>
              </a:solidFill>
              <a:latin typeface="Gill Sans MT" panose="020B0502020104020203"/>
            </a:endParaRPr>
          </a:p>
          <a:p>
            <a:pPr>
              <a:defRPr/>
            </a:pPr>
            <a:r>
              <a:rPr lang="id-ID" sz="2000" dirty="0" smtClean="0">
                <a:solidFill>
                  <a:prstClr val="black"/>
                </a:solidFill>
                <a:latin typeface="Gill Sans MT" panose="020B0502020104020203"/>
              </a:rPr>
              <a:t>Undang </a:t>
            </a:r>
            <a:r>
              <a:rPr lang="id-ID" sz="2000" dirty="0">
                <a:solidFill>
                  <a:prstClr val="black"/>
                </a:solidFill>
                <a:latin typeface="Gill Sans MT" panose="020B0502020104020203"/>
              </a:rPr>
              <a:t>Undang </a:t>
            </a:r>
            <a:r>
              <a:rPr lang="id-ID" sz="2000" dirty="0" smtClean="0">
                <a:solidFill>
                  <a:prstClr val="black"/>
                </a:solidFill>
                <a:latin typeface="Gill Sans MT" panose="020B0502020104020203"/>
              </a:rPr>
              <a:t>Ketenaganukliran</a:t>
            </a:r>
            <a:endParaRPr lang="id-ID" sz="2000" dirty="0" smtClean="0">
              <a:solidFill>
                <a:prstClr val="black"/>
              </a:solidFill>
              <a:latin typeface="Gill Sans MT" panose="020B0502020104020203"/>
            </a:endParaRPr>
          </a:p>
          <a:p>
            <a:pPr>
              <a:defRPr/>
            </a:pPr>
            <a:r>
              <a:rPr lang="id-ID" sz="2000" dirty="0" smtClean="0">
                <a:solidFill>
                  <a:prstClr val="black"/>
                </a:solidFill>
                <a:latin typeface="Gill Sans MT" panose="020B0502020104020203"/>
              </a:rPr>
              <a:t>Undang </a:t>
            </a:r>
            <a:r>
              <a:rPr lang="id-ID" sz="2000" dirty="0">
                <a:solidFill>
                  <a:prstClr val="black"/>
                </a:solidFill>
                <a:latin typeface="Gill Sans MT" panose="020B0502020104020203"/>
              </a:rPr>
              <a:t>Undang </a:t>
            </a:r>
            <a:r>
              <a:rPr lang="id-ID" sz="2000" dirty="0" smtClean="0">
                <a:solidFill>
                  <a:prstClr val="black"/>
                </a:solidFill>
                <a:latin typeface="Gill Sans MT" panose="020B0502020104020203"/>
              </a:rPr>
              <a:t>Energi</a:t>
            </a:r>
            <a:endParaRPr lang="id-ID" sz="2000" dirty="0" smtClean="0">
              <a:solidFill>
                <a:prstClr val="black"/>
              </a:solidFill>
              <a:latin typeface="Gill Sans MT" panose="020B0502020104020203"/>
            </a:endParaRPr>
          </a:p>
          <a:p>
            <a:pPr>
              <a:defRPr/>
            </a:pPr>
            <a:r>
              <a:rPr lang="id-ID" sz="2000" dirty="0" smtClean="0">
                <a:solidFill>
                  <a:prstClr val="black"/>
                </a:solidFill>
                <a:latin typeface="Gill Sans MT" panose="020B0502020104020203"/>
              </a:rPr>
              <a:t>Undang </a:t>
            </a:r>
            <a:r>
              <a:rPr lang="id-ID" sz="2000" dirty="0">
                <a:solidFill>
                  <a:prstClr val="black"/>
                </a:solidFill>
                <a:latin typeface="Gill Sans MT" panose="020B0502020104020203"/>
              </a:rPr>
              <a:t>Undang </a:t>
            </a:r>
            <a:r>
              <a:rPr lang="id-ID" sz="2000" dirty="0" smtClean="0">
                <a:solidFill>
                  <a:prstClr val="black"/>
                </a:solidFill>
                <a:latin typeface="Gill Sans MT" panose="020B0502020104020203"/>
              </a:rPr>
              <a:t>ketenagalistrikan</a:t>
            </a:r>
            <a:endParaRPr lang="id-ID" sz="2000" dirty="0" smtClean="0">
              <a:solidFill>
                <a:prstClr val="black"/>
              </a:solidFill>
              <a:latin typeface="Gill Sans MT" panose="020B0502020104020203"/>
            </a:endParaRPr>
          </a:p>
          <a:p>
            <a:pPr>
              <a:defRPr/>
            </a:pPr>
            <a:r>
              <a:rPr lang="id-ID" sz="2000" dirty="0" smtClean="0">
                <a:solidFill>
                  <a:prstClr val="black"/>
                </a:solidFill>
                <a:latin typeface="Gill Sans MT" panose="020B0502020104020203"/>
              </a:rPr>
              <a:t>Dan peraturan peraturan pendukungnya</a:t>
            </a:r>
            <a:endParaRPr lang="id-ID" sz="2000" dirty="0" smtClean="0">
              <a:solidFill>
                <a:prstClr val="black"/>
              </a:solidFill>
              <a:latin typeface="Gill Sans MT" panose="020B0502020104020203"/>
            </a:endParaRPr>
          </a:p>
          <a:p>
            <a:pPr>
              <a:defRPr/>
            </a:pPr>
            <a:r>
              <a:rPr lang="id-ID" sz="2000" dirty="0" smtClean="0">
                <a:solidFill>
                  <a:prstClr val="black"/>
                </a:solidFill>
                <a:latin typeface="Gill Sans MT" panose="020B0502020104020203"/>
              </a:rPr>
              <a:t>dll</a:t>
            </a:r>
            <a:endParaRPr lang="id-ID" sz="2000" dirty="0">
              <a:solidFill>
                <a:prstClr val="black"/>
              </a:solidFill>
              <a:latin typeface="Gill Sans MT" panose="020B0502020104020203"/>
            </a:endParaRPr>
          </a:p>
          <a:p>
            <a:pPr marL="109855" indent="0">
              <a:buFont typeface="Arial" panose="020B0604020202020204" pitchFamily="34" charset="0"/>
              <a:buNone/>
              <a:defRPr/>
            </a:pPr>
            <a:endParaRPr lang="id-ID" dirty="0" smtClean="0"/>
          </a:p>
        </p:txBody>
      </p:sp>
      <p:sp>
        <p:nvSpPr>
          <p:cNvPr id="10" name="Rectangle 9"/>
          <p:cNvSpPr/>
          <p:nvPr/>
        </p:nvSpPr>
        <p:spPr>
          <a:xfrm>
            <a:off x="5646291" y="1313765"/>
            <a:ext cx="3209925" cy="4708525"/>
          </a:xfrm>
          <a:prstGeom prst="rect">
            <a:avLst/>
          </a:prstGeom>
          <a:solidFill>
            <a:schemeClr val="accent6">
              <a:lumMod val="20000"/>
              <a:lumOff val="80000"/>
            </a:schemeClr>
          </a:solidFill>
          <a:ln w="19050" cap="flat" cmpd="sng" algn="ctr">
            <a:solidFill>
              <a:srgbClr val="6F6F74">
                <a:shade val="50000"/>
              </a:srgbClr>
            </a:solidFill>
            <a:prstDash val="solid"/>
          </a:ln>
          <a:effectLst/>
        </p:spPr>
        <p:txBody>
          <a:bodyPr lIns="91392" tIns="45695" rIns="91392" bIns="45695" anchor="ctr"/>
          <a:lstStyle/>
          <a:p>
            <a:pPr defTabSz="584200" fontAlgn="auto">
              <a:spcBef>
                <a:spcPts val="0"/>
              </a:spcBef>
              <a:spcAft>
                <a:spcPts val="0"/>
              </a:spcAft>
              <a:defRPr/>
            </a:pPr>
            <a:r>
              <a:rPr lang="id-ID" kern="0" dirty="0">
                <a:solidFill>
                  <a:srgbClr val="002060"/>
                </a:solidFill>
                <a:latin typeface="Garamond" panose="02020404030301010803"/>
                <a:cs typeface="+mn-cs"/>
              </a:rPr>
              <a:t>KEMANDIRAN</a:t>
            </a:r>
            <a:r>
              <a:rPr lang="en-US" kern="0" dirty="0">
                <a:solidFill>
                  <a:srgbClr val="002060"/>
                </a:solidFill>
                <a:latin typeface="Garamond" panose="02020404030301010803"/>
                <a:cs typeface="+mn-cs"/>
              </a:rPr>
              <a:t> DAN KETAHANAN</a:t>
            </a:r>
            <a:endParaRPr lang="id-ID" kern="0" dirty="0">
              <a:solidFill>
                <a:srgbClr val="002060"/>
              </a:solidFill>
              <a:latin typeface="Garamond" panose="02020404030301010803"/>
              <a:cs typeface="+mn-cs"/>
            </a:endParaRPr>
          </a:p>
          <a:p>
            <a:pPr defTabSz="584200" fontAlgn="auto">
              <a:spcBef>
                <a:spcPts val="0"/>
              </a:spcBef>
              <a:spcAft>
                <a:spcPts val="0"/>
              </a:spcAft>
              <a:defRPr/>
            </a:pPr>
            <a:r>
              <a:rPr lang="id-ID" kern="0" dirty="0">
                <a:solidFill>
                  <a:srgbClr val="002060"/>
                </a:solidFill>
                <a:latin typeface="Garamond" panose="02020404030301010803"/>
                <a:cs typeface="+mn-cs"/>
              </a:rPr>
              <a:t>MENGURANGI KETERGANTUNGAN TERHADAP ASING:</a:t>
            </a:r>
            <a:endParaRPr lang="id-ID" kern="0" dirty="0">
              <a:solidFill>
                <a:srgbClr val="002060"/>
              </a:solidFill>
              <a:latin typeface="Garamond" panose="02020404030301010803"/>
              <a:cs typeface="+mn-cs"/>
            </a:endParaRPr>
          </a:p>
          <a:p>
            <a:pPr marL="342900" indent="-342900" defTabSz="584200" fontAlgn="auto">
              <a:spcBef>
                <a:spcPts val="0"/>
              </a:spcBef>
              <a:spcAft>
                <a:spcPts val="0"/>
              </a:spcAft>
              <a:buFont typeface="Arial" panose="020B0604020202020204" pitchFamily="34" charset="0"/>
              <a:buChar char="•"/>
              <a:defRPr/>
            </a:pPr>
            <a:r>
              <a:rPr lang="id-ID" sz="2000" b="1" kern="0" dirty="0">
                <a:solidFill>
                  <a:srgbClr val="FF0000"/>
                </a:solidFill>
                <a:latin typeface="Garamond" panose="02020404030301010803"/>
              </a:rPr>
              <a:t>Produksi/explorasi dan ekploitasi</a:t>
            </a:r>
            <a:endParaRPr lang="id-ID" sz="2000" b="1" kern="0" dirty="0">
              <a:solidFill>
                <a:srgbClr val="FF0000"/>
              </a:solidFill>
              <a:latin typeface="Garamond" panose="02020404030301010803"/>
            </a:endParaRPr>
          </a:p>
          <a:p>
            <a:pPr marL="342900" indent="-342900" defTabSz="584200" fontAlgn="auto">
              <a:spcBef>
                <a:spcPts val="0"/>
              </a:spcBef>
              <a:spcAft>
                <a:spcPts val="0"/>
              </a:spcAft>
              <a:buFont typeface="Arial" panose="020B0604020202020204" pitchFamily="34" charset="0"/>
              <a:buChar char="•"/>
              <a:defRPr/>
            </a:pPr>
            <a:r>
              <a:rPr lang="id-ID" sz="2000" b="1" kern="0" dirty="0" smtClean="0">
                <a:solidFill>
                  <a:srgbClr val="FF0000"/>
                </a:solidFill>
                <a:latin typeface="Garamond" panose="02020404030301010803"/>
              </a:rPr>
              <a:t>Teknologi </a:t>
            </a:r>
            <a:r>
              <a:rPr lang="id-ID" sz="2000" b="1" kern="0" dirty="0">
                <a:solidFill>
                  <a:srgbClr val="FF0000"/>
                </a:solidFill>
                <a:latin typeface="Garamond" panose="02020404030301010803"/>
              </a:rPr>
              <a:t>dan peralatan, pengolahan</a:t>
            </a:r>
            <a:endParaRPr lang="id-ID" sz="2000" b="1" kern="0" dirty="0">
              <a:solidFill>
                <a:srgbClr val="FF0000"/>
              </a:solidFill>
              <a:latin typeface="Garamond" panose="02020404030301010803"/>
            </a:endParaRPr>
          </a:p>
          <a:p>
            <a:pPr marL="342900" indent="-342900" defTabSz="584200" fontAlgn="auto">
              <a:spcBef>
                <a:spcPts val="0"/>
              </a:spcBef>
              <a:spcAft>
                <a:spcPts val="0"/>
              </a:spcAft>
              <a:buFont typeface="Arial" panose="020B0604020202020204" pitchFamily="34" charset="0"/>
              <a:buChar char="•"/>
              <a:defRPr/>
            </a:pPr>
            <a:r>
              <a:rPr lang="id-ID" sz="2000" b="1" kern="0" dirty="0">
                <a:solidFill>
                  <a:srgbClr val="FF0000"/>
                </a:solidFill>
                <a:latin typeface="Garamond" panose="02020404030301010803"/>
              </a:rPr>
              <a:t>Peralatan pembangkitan/produksi</a:t>
            </a:r>
            <a:endParaRPr lang="id-ID" sz="2000" b="1" kern="0" dirty="0">
              <a:solidFill>
                <a:srgbClr val="FF0000"/>
              </a:solidFill>
              <a:latin typeface="Garamond" panose="02020404030301010803"/>
            </a:endParaRPr>
          </a:p>
          <a:p>
            <a:pPr marL="342900" indent="-342900" defTabSz="584200" fontAlgn="auto">
              <a:spcBef>
                <a:spcPts val="0"/>
              </a:spcBef>
              <a:spcAft>
                <a:spcPts val="0"/>
              </a:spcAft>
              <a:buFont typeface="Arial" panose="020B0604020202020204" pitchFamily="34" charset="0"/>
              <a:buChar char="•"/>
              <a:defRPr/>
            </a:pPr>
            <a:r>
              <a:rPr lang="id-ID" sz="2000" b="1" kern="0" dirty="0">
                <a:solidFill>
                  <a:srgbClr val="FF0000"/>
                </a:solidFill>
                <a:latin typeface="Garamond" panose="02020404030301010803"/>
              </a:rPr>
              <a:t>Finansial dan permodalan</a:t>
            </a:r>
            <a:endParaRPr lang="id-ID" sz="2000" b="1" kern="0" dirty="0">
              <a:solidFill>
                <a:srgbClr val="FF0000"/>
              </a:solidFill>
              <a:latin typeface="Garamond" panose="02020404030301010803"/>
            </a:endParaRPr>
          </a:p>
          <a:p>
            <a:pPr marL="342900" indent="-342900" defTabSz="584200" fontAlgn="auto">
              <a:spcBef>
                <a:spcPts val="0"/>
              </a:spcBef>
              <a:spcAft>
                <a:spcPts val="0"/>
              </a:spcAft>
              <a:buFont typeface="Arial" panose="020B0604020202020204" pitchFamily="34" charset="0"/>
              <a:buChar char="•"/>
              <a:defRPr/>
            </a:pPr>
            <a:r>
              <a:rPr lang="id-ID" sz="2000" b="1" kern="0" dirty="0">
                <a:solidFill>
                  <a:srgbClr val="FF0000"/>
                </a:solidFill>
                <a:latin typeface="Garamond" panose="02020404030301010803"/>
              </a:rPr>
              <a:t>Transportasi energi</a:t>
            </a:r>
            <a:endParaRPr lang="id-ID" sz="2000" b="1" kern="0" dirty="0">
              <a:solidFill>
                <a:srgbClr val="FF0000"/>
              </a:solidFill>
              <a:latin typeface="Garamond" panose="02020404030301010803"/>
            </a:endParaRPr>
          </a:p>
          <a:p>
            <a:pPr marL="342900" indent="-342900" defTabSz="584200" fontAlgn="auto">
              <a:spcBef>
                <a:spcPts val="0"/>
              </a:spcBef>
              <a:spcAft>
                <a:spcPts val="0"/>
              </a:spcAft>
              <a:buFont typeface="Arial" panose="020B0604020202020204" pitchFamily="34" charset="0"/>
              <a:buChar char="•"/>
              <a:defRPr/>
            </a:pPr>
            <a:r>
              <a:rPr lang="id-ID" sz="2000" b="1" kern="0" dirty="0">
                <a:solidFill>
                  <a:srgbClr val="FF0000"/>
                </a:solidFill>
                <a:latin typeface="Garamond" panose="02020404030301010803"/>
              </a:rPr>
              <a:t>Jaminan pasokan</a:t>
            </a:r>
            <a:endParaRPr lang="id-ID" sz="2000" b="1" kern="0" dirty="0">
              <a:solidFill>
                <a:srgbClr val="FF0000"/>
              </a:solidFill>
              <a:latin typeface="Garamond" panose="02020404030301010803"/>
            </a:endParaRPr>
          </a:p>
          <a:p>
            <a:pPr defTabSz="584200" fontAlgn="auto">
              <a:spcBef>
                <a:spcPts val="0"/>
              </a:spcBef>
              <a:spcAft>
                <a:spcPts val="0"/>
              </a:spcAft>
              <a:defRPr/>
            </a:pPr>
            <a:endParaRPr lang="id-ID" kern="0" dirty="0">
              <a:solidFill>
                <a:srgbClr val="FF0000"/>
              </a:solidFill>
              <a:latin typeface="Garamond" panose="02020404030301010803"/>
              <a:cs typeface="+mn-cs"/>
            </a:endParaRPr>
          </a:p>
        </p:txBody>
      </p:sp>
      <p:sp>
        <p:nvSpPr>
          <p:cNvPr id="11" name="Rectangle 10"/>
          <p:cNvSpPr/>
          <p:nvPr/>
        </p:nvSpPr>
        <p:spPr>
          <a:xfrm>
            <a:off x="107504" y="1988840"/>
            <a:ext cx="4681537" cy="287972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2" name="Right Arrow 11"/>
          <p:cNvSpPr/>
          <p:nvPr/>
        </p:nvSpPr>
        <p:spPr>
          <a:xfrm>
            <a:off x="4931916" y="3284240"/>
            <a:ext cx="647700" cy="5048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3" name="Oval 12"/>
          <p:cNvSpPr/>
          <p:nvPr/>
        </p:nvSpPr>
        <p:spPr>
          <a:xfrm>
            <a:off x="261860" y="5364215"/>
            <a:ext cx="4175125" cy="115252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d-ID" dirty="0">
                <a:solidFill>
                  <a:srgbClr val="002060"/>
                </a:solidFill>
              </a:rPr>
              <a:t>Telah didukung oleh berbagai perundang undangan dan peraturan</a:t>
            </a:r>
            <a:endParaRPr lang="id-ID" dirty="0">
              <a:solidFill>
                <a:srgbClr val="002060"/>
              </a:solidFill>
            </a:endParaRPr>
          </a:p>
        </p:txBody>
      </p:sp>
      <p:sp>
        <p:nvSpPr>
          <p:cNvPr id="14" name="Up Arrow 13"/>
          <p:cNvSpPr/>
          <p:nvPr/>
        </p:nvSpPr>
        <p:spPr>
          <a:xfrm>
            <a:off x="2188716" y="4924128"/>
            <a:ext cx="287338" cy="33178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5" name="Rectangle 6"/>
          <p:cNvSpPr>
            <a:spLocks noChangeArrowheads="1"/>
          </p:cNvSpPr>
          <p:nvPr/>
        </p:nvSpPr>
        <p:spPr bwMode="auto">
          <a:xfrm>
            <a:off x="310704" y="393492"/>
            <a:ext cx="80899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de-DE" altLang="de-DE" sz="2400" b="1" dirty="0">
                <a:solidFill>
                  <a:srgbClr val="FF0000"/>
                </a:solidFill>
                <a:latin typeface="Arial" panose="020B0604020202020204" pitchFamily="34" charset="0"/>
              </a:rPr>
              <a:t>Apakah Indonesia sudah memiliki kemandirian dan ketahanan Energi</a:t>
            </a:r>
            <a:r>
              <a:rPr lang="de-DE" altLang="de-DE" sz="2400" b="1" dirty="0" smtClean="0">
                <a:solidFill>
                  <a:srgbClr val="FF0000"/>
                </a:solidFill>
                <a:latin typeface="Arial" panose="020B0604020202020204" pitchFamily="34" charset="0"/>
              </a:rPr>
              <a:t>?</a:t>
            </a:r>
            <a:endParaRPr lang="de-DE" altLang="de-DE" sz="2400" b="1" dirty="0">
              <a:solidFill>
                <a:srgbClr val="FF0000"/>
              </a:solidFill>
              <a:latin typeface="Arial" panose="020B0604020202020204" pitchFamily="34" charset="0"/>
            </a:endParaRPr>
          </a:p>
        </p:txBody>
      </p:sp>
      <p:pic>
        <p:nvPicPr>
          <p:cNvPr id="2" name="Content Placeholder 2" descr="logo_blue kecil PUSHEP"/>
          <p:cNvPicPr>
            <a:picLocks noChangeAspect="1"/>
          </p:cNvPicPr>
          <p:nvPr>
            <p:ph sz="half" idx="2"/>
          </p:nvPr>
        </p:nvPicPr>
        <p:blipFill>
          <a:blip r:embed="rId1"/>
          <a:stretch>
            <a:fillRect/>
          </a:stretch>
        </p:blipFill>
        <p:spPr>
          <a:xfrm>
            <a:off x="4221480" y="5490845"/>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Urgensi</a:t>
            </a:r>
            <a:r>
              <a:rPr lang="en-US" b="1" dirty="0"/>
              <a:t> Dana </a:t>
            </a:r>
            <a:r>
              <a:rPr lang="en-US" b="1" dirty="0" err="1"/>
              <a:t>Ketahanan</a:t>
            </a:r>
            <a:r>
              <a:rPr lang="en-US" b="1" dirty="0"/>
              <a:t> </a:t>
            </a:r>
            <a:r>
              <a:rPr lang="en-US" b="1" dirty="0" err="1"/>
              <a:t>Energi</a:t>
            </a:r>
            <a:r>
              <a:rPr lang="en-US" b="1" dirty="0"/>
              <a:t> </a:t>
            </a:r>
            <a:r>
              <a:rPr lang="en-US" b="1" dirty="0" err="1"/>
              <a:t>Bagi</a:t>
            </a:r>
            <a:r>
              <a:rPr lang="en-US" b="1" dirty="0"/>
              <a:t> Indonesia</a:t>
            </a:r>
            <a:endParaRPr lang="id-ID" dirty="0"/>
          </a:p>
        </p:txBody>
      </p:sp>
      <p:sp>
        <p:nvSpPr>
          <p:cNvPr id="3" name="Content Placeholder 2"/>
          <p:cNvSpPr>
            <a:spLocks noGrp="1"/>
          </p:cNvSpPr>
          <p:nvPr>
            <p:ph sz="quarter" idx="1"/>
          </p:nvPr>
        </p:nvSpPr>
        <p:spPr/>
        <p:txBody>
          <a:bodyPr/>
          <a:lstStyle/>
          <a:p>
            <a:pPr lvl="0"/>
            <a:r>
              <a:rPr lang="en-US" dirty="0"/>
              <a:t>Indonesia </a:t>
            </a:r>
            <a:r>
              <a:rPr lang="en-US" dirty="0" err="1"/>
              <a:t>memerlukan</a:t>
            </a:r>
            <a:r>
              <a:rPr lang="en-US" dirty="0"/>
              <a:t> dana yang </a:t>
            </a:r>
            <a:r>
              <a:rPr lang="en-US" dirty="0" err="1"/>
              <a:t>besar</a:t>
            </a:r>
            <a:r>
              <a:rPr lang="en-US" dirty="0"/>
              <a:t> </a:t>
            </a:r>
            <a:r>
              <a:rPr lang="en-US" dirty="0" err="1"/>
              <a:t>untuk</a:t>
            </a:r>
            <a:r>
              <a:rPr lang="en-US" dirty="0"/>
              <a:t> </a:t>
            </a:r>
            <a:r>
              <a:rPr lang="en-US" dirty="0" err="1"/>
              <a:t>membenahi</a:t>
            </a:r>
            <a:r>
              <a:rPr lang="en-US" dirty="0"/>
              <a:t> </a:t>
            </a:r>
            <a:r>
              <a:rPr lang="en-US" dirty="0" err="1"/>
              <a:t>sektor</a:t>
            </a:r>
            <a:r>
              <a:rPr lang="en-US" dirty="0"/>
              <a:t> </a:t>
            </a:r>
            <a:r>
              <a:rPr lang="en-US" dirty="0" err="1"/>
              <a:t>energi</a:t>
            </a:r>
            <a:endParaRPr lang="id-ID" dirty="0"/>
          </a:p>
          <a:p>
            <a:pPr lvl="0"/>
            <a:r>
              <a:rPr lang="en-US" dirty="0" err="1"/>
              <a:t>Infrastruktur</a:t>
            </a:r>
            <a:r>
              <a:rPr lang="en-US" dirty="0"/>
              <a:t> </a:t>
            </a:r>
            <a:r>
              <a:rPr lang="en-US" dirty="0" err="1"/>
              <a:t>Energi</a:t>
            </a:r>
            <a:r>
              <a:rPr lang="en-US" dirty="0"/>
              <a:t> Indonesia </a:t>
            </a:r>
            <a:r>
              <a:rPr lang="en-US" dirty="0" err="1"/>
              <a:t>sangat</a:t>
            </a:r>
            <a:r>
              <a:rPr lang="en-US" dirty="0"/>
              <a:t> </a:t>
            </a:r>
            <a:r>
              <a:rPr lang="en-US" dirty="0" err="1"/>
              <a:t>tertinggal</a:t>
            </a:r>
            <a:endParaRPr lang="id-ID" dirty="0"/>
          </a:p>
          <a:p>
            <a:pPr lvl="0"/>
            <a:r>
              <a:rPr lang="en-US" dirty="0" err="1"/>
              <a:t>Ketergantungan</a:t>
            </a:r>
            <a:r>
              <a:rPr lang="en-US" dirty="0"/>
              <a:t> yang </a:t>
            </a:r>
            <a:r>
              <a:rPr lang="en-US" dirty="0" err="1"/>
              <a:t>tinggi</a:t>
            </a:r>
            <a:r>
              <a:rPr lang="en-US" dirty="0"/>
              <a:t> </a:t>
            </a:r>
            <a:r>
              <a:rPr lang="en-US" dirty="0" err="1"/>
              <a:t>terhadap</a:t>
            </a:r>
            <a:r>
              <a:rPr lang="en-US" dirty="0"/>
              <a:t> </a:t>
            </a:r>
            <a:r>
              <a:rPr lang="en-US" dirty="0" err="1"/>
              <a:t>energi</a:t>
            </a:r>
            <a:r>
              <a:rPr lang="en-US" dirty="0"/>
              <a:t> </a:t>
            </a:r>
            <a:r>
              <a:rPr lang="en-US" dirty="0" err="1"/>
              <a:t>fosil</a:t>
            </a:r>
            <a:endParaRPr lang="id-ID" dirty="0"/>
          </a:p>
          <a:p>
            <a:pPr lvl="0"/>
            <a:r>
              <a:rPr lang="en-US" dirty="0"/>
              <a:t>EBT </a:t>
            </a:r>
            <a:r>
              <a:rPr lang="en-US" dirty="0" err="1"/>
              <a:t>tidak</a:t>
            </a:r>
            <a:r>
              <a:rPr lang="en-US" dirty="0"/>
              <a:t> </a:t>
            </a:r>
            <a:r>
              <a:rPr lang="en-US" dirty="0" err="1"/>
              <a:t>berkembang</a:t>
            </a:r>
            <a:endParaRPr lang="id-ID" dirty="0"/>
          </a:p>
          <a:p>
            <a:pPr lvl="0"/>
            <a:r>
              <a:rPr lang="en-US" dirty="0"/>
              <a:t>Indonesia </a:t>
            </a:r>
            <a:r>
              <a:rPr lang="en-US" dirty="0" err="1"/>
              <a:t>belum</a:t>
            </a:r>
            <a:r>
              <a:rPr lang="en-US" dirty="0"/>
              <a:t> </a:t>
            </a:r>
            <a:r>
              <a:rPr lang="en-US" dirty="0" err="1"/>
              <a:t>mempunyai</a:t>
            </a:r>
            <a:r>
              <a:rPr lang="en-US" dirty="0"/>
              <a:t> Strategic Petroleum Reserve (SPR</a:t>
            </a:r>
            <a:r>
              <a:rPr lang="en-US" dirty="0" smtClean="0"/>
              <a:t>)</a:t>
            </a:r>
            <a:endParaRPr lang="id-ID" dirty="0" smtClean="0"/>
          </a:p>
          <a:p>
            <a:pPr lvl="0"/>
            <a:endParaRPr lang="id-ID" dirty="0"/>
          </a:p>
        </p:txBody>
      </p:sp>
      <p:pic>
        <p:nvPicPr>
          <p:cNvPr id="4" name="Content Placeholder 2" descr="logo_blue kecil PUSHEP"/>
          <p:cNvPicPr>
            <a:picLocks noChangeAspect="1"/>
          </p:cNvPicPr>
          <p:nvPr>
            <p:ph sz="half" idx="2"/>
          </p:nvPr>
        </p:nvPicPr>
        <p:blipFill>
          <a:blip r:embed="rId1"/>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3"/>
          <p:cNvGraphicFramePr/>
          <p:nvPr/>
        </p:nvGraphicFramePr>
        <p:xfrm>
          <a:off x="457200" y="1739759"/>
          <a:ext cx="8229600" cy="3849481"/>
        </p:xfrm>
        <a:graphic>
          <a:graphicData uri="http://schemas.openxmlformats.org/drawingml/2006/table">
            <a:tbl>
              <a:tblPr firstRow="1" bandRow="1">
                <a:tableStyleId>{69012ECD-51FC-41F1-AA8D-1B2483CD663E}</a:tableStyleId>
              </a:tblPr>
              <a:tblGrid>
                <a:gridCol w="1371600"/>
                <a:gridCol w="1524000"/>
                <a:gridCol w="1219200"/>
                <a:gridCol w="1371600"/>
                <a:gridCol w="1371600"/>
                <a:gridCol w="1371600"/>
              </a:tblGrid>
              <a:tr h="758308">
                <a:tc>
                  <a:txBody>
                    <a:bodyPr/>
                    <a:lstStyle>
                      <a:lvl1pPr marL="0" algn="l" defTabSz="914400" rtl="0" eaLnBrk="1" latinLnBrk="0" hangingPunct="1">
                        <a:defRPr sz="1800" b="1" kern="1200">
                          <a:solidFill>
                            <a:schemeClr val="lt1"/>
                          </a:solidFill>
                          <a:latin typeface="Lucida Sans Unicode" panose="020B0602030504020204"/>
                        </a:defRPr>
                      </a:lvl1pPr>
                      <a:lvl2pPr marL="457200" algn="l" defTabSz="914400" rtl="0" eaLnBrk="1" latinLnBrk="0" hangingPunct="1">
                        <a:defRPr sz="1800" b="1" kern="1200">
                          <a:solidFill>
                            <a:schemeClr val="lt1"/>
                          </a:solidFill>
                          <a:latin typeface="Lucida Sans Unicode" panose="020B0602030504020204"/>
                        </a:defRPr>
                      </a:lvl2pPr>
                      <a:lvl3pPr marL="914400" algn="l" defTabSz="914400" rtl="0" eaLnBrk="1" latinLnBrk="0" hangingPunct="1">
                        <a:defRPr sz="1800" b="1" kern="1200">
                          <a:solidFill>
                            <a:schemeClr val="lt1"/>
                          </a:solidFill>
                          <a:latin typeface="Lucida Sans Unicode" panose="020B0602030504020204"/>
                        </a:defRPr>
                      </a:lvl3pPr>
                      <a:lvl4pPr marL="1371600" algn="l" defTabSz="914400" rtl="0" eaLnBrk="1" latinLnBrk="0" hangingPunct="1">
                        <a:defRPr sz="1800" b="1" kern="1200">
                          <a:solidFill>
                            <a:schemeClr val="lt1"/>
                          </a:solidFill>
                          <a:latin typeface="Lucida Sans Unicode" panose="020B0602030504020204"/>
                        </a:defRPr>
                      </a:lvl4pPr>
                      <a:lvl5pPr marL="1828800" algn="l" defTabSz="914400" rtl="0" eaLnBrk="1" latinLnBrk="0" hangingPunct="1">
                        <a:defRPr sz="1800" b="1" kern="1200">
                          <a:solidFill>
                            <a:schemeClr val="lt1"/>
                          </a:solidFill>
                          <a:latin typeface="Lucida Sans Unicode" panose="020B0602030504020204"/>
                        </a:defRPr>
                      </a:lvl5pPr>
                      <a:lvl6pPr marL="2286000" algn="l" defTabSz="914400" rtl="0" eaLnBrk="1" latinLnBrk="0" hangingPunct="1">
                        <a:defRPr sz="1800" b="1" kern="1200">
                          <a:solidFill>
                            <a:schemeClr val="lt1"/>
                          </a:solidFill>
                          <a:latin typeface="Lucida Sans Unicode" panose="020B0602030504020204"/>
                        </a:defRPr>
                      </a:lvl6pPr>
                      <a:lvl7pPr marL="2743200" algn="l" defTabSz="914400" rtl="0" eaLnBrk="1" latinLnBrk="0" hangingPunct="1">
                        <a:defRPr sz="1800" b="1" kern="1200">
                          <a:solidFill>
                            <a:schemeClr val="lt1"/>
                          </a:solidFill>
                          <a:latin typeface="Lucida Sans Unicode" panose="020B0602030504020204"/>
                        </a:defRPr>
                      </a:lvl7pPr>
                      <a:lvl8pPr marL="3200400" algn="l" defTabSz="914400" rtl="0" eaLnBrk="1" latinLnBrk="0" hangingPunct="1">
                        <a:defRPr sz="1800" b="1" kern="1200">
                          <a:solidFill>
                            <a:schemeClr val="lt1"/>
                          </a:solidFill>
                          <a:latin typeface="Lucida Sans Unicode" panose="020B0602030504020204"/>
                        </a:defRPr>
                      </a:lvl8pPr>
                      <a:lvl9pPr marL="3657600" algn="l" defTabSz="914400" rtl="0" eaLnBrk="1" latinLnBrk="0" hangingPunct="1">
                        <a:defRPr sz="1800" b="1" kern="1200">
                          <a:solidFill>
                            <a:schemeClr val="lt1"/>
                          </a:solidFill>
                          <a:latin typeface="Lucida Sans Unicode" panose="020B0602030504020204"/>
                        </a:defRPr>
                      </a:lvl9pPr>
                    </a:lstStyle>
                    <a:p>
                      <a:pPr algn="ctr"/>
                      <a:r>
                        <a:rPr lang="en-US" sz="1400" dirty="0" smtClean="0"/>
                        <a:t>NEGARA</a:t>
                      </a:r>
                      <a:endParaRPr lang="id-ID" sz="1400" dirty="0">
                        <a:latin typeface="+mj-lt"/>
                      </a:endParaRPr>
                    </a:p>
                  </a:txBody>
                  <a:tcPr anchor="ctr"/>
                </a:tc>
                <a:tc>
                  <a:txBody>
                    <a:bodyPr/>
                    <a:lstStyle>
                      <a:lvl1pPr marL="0" algn="l" defTabSz="914400" rtl="0" eaLnBrk="1" latinLnBrk="0" hangingPunct="1">
                        <a:defRPr sz="1800" b="1" kern="1200">
                          <a:solidFill>
                            <a:schemeClr val="lt1"/>
                          </a:solidFill>
                          <a:latin typeface="Lucida Sans Unicode" panose="020B0602030504020204"/>
                        </a:defRPr>
                      </a:lvl1pPr>
                      <a:lvl2pPr marL="457200" algn="l" defTabSz="914400" rtl="0" eaLnBrk="1" latinLnBrk="0" hangingPunct="1">
                        <a:defRPr sz="1800" b="1" kern="1200">
                          <a:solidFill>
                            <a:schemeClr val="lt1"/>
                          </a:solidFill>
                          <a:latin typeface="Lucida Sans Unicode" panose="020B0602030504020204"/>
                        </a:defRPr>
                      </a:lvl2pPr>
                      <a:lvl3pPr marL="914400" algn="l" defTabSz="914400" rtl="0" eaLnBrk="1" latinLnBrk="0" hangingPunct="1">
                        <a:defRPr sz="1800" b="1" kern="1200">
                          <a:solidFill>
                            <a:schemeClr val="lt1"/>
                          </a:solidFill>
                          <a:latin typeface="Lucida Sans Unicode" panose="020B0602030504020204"/>
                        </a:defRPr>
                      </a:lvl3pPr>
                      <a:lvl4pPr marL="1371600" algn="l" defTabSz="914400" rtl="0" eaLnBrk="1" latinLnBrk="0" hangingPunct="1">
                        <a:defRPr sz="1800" b="1" kern="1200">
                          <a:solidFill>
                            <a:schemeClr val="lt1"/>
                          </a:solidFill>
                          <a:latin typeface="Lucida Sans Unicode" panose="020B0602030504020204"/>
                        </a:defRPr>
                      </a:lvl4pPr>
                      <a:lvl5pPr marL="1828800" algn="l" defTabSz="914400" rtl="0" eaLnBrk="1" latinLnBrk="0" hangingPunct="1">
                        <a:defRPr sz="1800" b="1" kern="1200">
                          <a:solidFill>
                            <a:schemeClr val="lt1"/>
                          </a:solidFill>
                          <a:latin typeface="Lucida Sans Unicode" panose="020B0602030504020204"/>
                        </a:defRPr>
                      </a:lvl5pPr>
                      <a:lvl6pPr marL="2286000" algn="l" defTabSz="914400" rtl="0" eaLnBrk="1" latinLnBrk="0" hangingPunct="1">
                        <a:defRPr sz="1800" b="1" kern="1200">
                          <a:solidFill>
                            <a:schemeClr val="lt1"/>
                          </a:solidFill>
                          <a:latin typeface="Lucida Sans Unicode" panose="020B0602030504020204"/>
                        </a:defRPr>
                      </a:lvl6pPr>
                      <a:lvl7pPr marL="2743200" algn="l" defTabSz="914400" rtl="0" eaLnBrk="1" latinLnBrk="0" hangingPunct="1">
                        <a:defRPr sz="1800" b="1" kern="1200">
                          <a:solidFill>
                            <a:schemeClr val="lt1"/>
                          </a:solidFill>
                          <a:latin typeface="Lucida Sans Unicode" panose="020B0602030504020204"/>
                        </a:defRPr>
                      </a:lvl7pPr>
                      <a:lvl8pPr marL="3200400" algn="l" defTabSz="914400" rtl="0" eaLnBrk="1" latinLnBrk="0" hangingPunct="1">
                        <a:defRPr sz="1800" b="1" kern="1200">
                          <a:solidFill>
                            <a:schemeClr val="lt1"/>
                          </a:solidFill>
                          <a:latin typeface="Lucida Sans Unicode" panose="020B0602030504020204"/>
                        </a:defRPr>
                      </a:lvl8pPr>
                      <a:lvl9pPr marL="3657600" algn="l" defTabSz="914400" rtl="0" eaLnBrk="1" latinLnBrk="0" hangingPunct="1">
                        <a:defRPr sz="1800" b="1" kern="1200">
                          <a:solidFill>
                            <a:schemeClr val="lt1"/>
                          </a:solidFill>
                          <a:latin typeface="Lucida Sans Unicode" panose="020B0602030504020204"/>
                        </a:defRPr>
                      </a:lvl9pPr>
                    </a:lstStyle>
                    <a:p>
                      <a:pPr algn="ctr"/>
                      <a:r>
                        <a:rPr lang="en-US" sz="1400" dirty="0" smtClean="0"/>
                        <a:t>JUMLAH PENDUDUK</a:t>
                      </a:r>
                      <a:endParaRPr lang="id-ID" sz="1400" dirty="0">
                        <a:latin typeface="+mj-lt"/>
                      </a:endParaRPr>
                    </a:p>
                  </a:txBody>
                  <a:tcPr anchor="ctr"/>
                </a:tc>
                <a:tc>
                  <a:txBody>
                    <a:bodyPr/>
                    <a:lstStyle>
                      <a:lvl1pPr marL="0" algn="l" defTabSz="914400" rtl="0" eaLnBrk="1" latinLnBrk="0" hangingPunct="1">
                        <a:defRPr sz="1800" b="1" kern="1200">
                          <a:solidFill>
                            <a:schemeClr val="lt1"/>
                          </a:solidFill>
                          <a:latin typeface="Lucida Sans Unicode" panose="020B0602030504020204"/>
                        </a:defRPr>
                      </a:lvl1pPr>
                      <a:lvl2pPr marL="457200" algn="l" defTabSz="914400" rtl="0" eaLnBrk="1" latinLnBrk="0" hangingPunct="1">
                        <a:defRPr sz="1800" b="1" kern="1200">
                          <a:solidFill>
                            <a:schemeClr val="lt1"/>
                          </a:solidFill>
                          <a:latin typeface="Lucida Sans Unicode" panose="020B0602030504020204"/>
                        </a:defRPr>
                      </a:lvl2pPr>
                      <a:lvl3pPr marL="914400" algn="l" defTabSz="914400" rtl="0" eaLnBrk="1" latinLnBrk="0" hangingPunct="1">
                        <a:defRPr sz="1800" b="1" kern="1200">
                          <a:solidFill>
                            <a:schemeClr val="lt1"/>
                          </a:solidFill>
                          <a:latin typeface="Lucida Sans Unicode" panose="020B0602030504020204"/>
                        </a:defRPr>
                      </a:lvl3pPr>
                      <a:lvl4pPr marL="1371600" algn="l" defTabSz="914400" rtl="0" eaLnBrk="1" latinLnBrk="0" hangingPunct="1">
                        <a:defRPr sz="1800" b="1" kern="1200">
                          <a:solidFill>
                            <a:schemeClr val="lt1"/>
                          </a:solidFill>
                          <a:latin typeface="Lucida Sans Unicode" panose="020B0602030504020204"/>
                        </a:defRPr>
                      </a:lvl4pPr>
                      <a:lvl5pPr marL="1828800" algn="l" defTabSz="914400" rtl="0" eaLnBrk="1" latinLnBrk="0" hangingPunct="1">
                        <a:defRPr sz="1800" b="1" kern="1200">
                          <a:solidFill>
                            <a:schemeClr val="lt1"/>
                          </a:solidFill>
                          <a:latin typeface="Lucida Sans Unicode" panose="020B0602030504020204"/>
                        </a:defRPr>
                      </a:lvl5pPr>
                      <a:lvl6pPr marL="2286000" algn="l" defTabSz="914400" rtl="0" eaLnBrk="1" latinLnBrk="0" hangingPunct="1">
                        <a:defRPr sz="1800" b="1" kern="1200">
                          <a:solidFill>
                            <a:schemeClr val="lt1"/>
                          </a:solidFill>
                          <a:latin typeface="Lucida Sans Unicode" panose="020B0602030504020204"/>
                        </a:defRPr>
                      </a:lvl6pPr>
                      <a:lvl7pPr marL="2743200" algn="l" defTabSz="914400" rtl="0" eaLnBrk="1" latinLnBrk="0" hangingPunct="1">
                        <a:defRPr sz="1800" b="1" kern="1200">
                          <a:solidFill>
                            <a:schemeClr val="lt1"/>
                          </a:solidFill>
                          <a:latin typeface="Lucida Sans Unicode" panose="020B0602030504020204"/>
                        </a:defRPr>
                      </a:lvl7pPr>
                      <a:lvl8pPr marL="3200400" algn="l" defTabSz="914400" rtl="0" eaLnBrk="1" latinLnBrk="0" hangingPunct="1">
                        <a:defRPr sz="1800" b="1" kern="1200">
                          <a:solidFill>
                            <a:schemeClr val="lt1"/>
                          </a:solidFill>
                          <a:latin typeface="Lucida Sans Unicode" panose="020B0602030504020204"/>
                        </a:defRPr>
                      </a:lvl8pPr>
                      <a:lvl9pPr marL="3657600" algn="l" defTabSz="914400" rtl="0" eaLnBrk="1" latinLnBrk="0" hangingPunct="1">
                        <a:defRPr sz="1800" b="1" kern="1200">
                          <a:solidFill>
                            <a:schemeClr val="lt1"/>
                          </a:solidFill>
                          <a:latin typeface="Lucida Sans Unicode" panose="020B0602030504020204"/>
                        </a:defRPr>
                      </a:lvl9pPr>
                    </a:lstStyle>
                    <a:p>
                      <a:pPr algn="ctr"/>
                      <a:r>
                        <a:rPr lang="en-US" sz="1400" dirty="0" smtClean="0"/>
                        <a:t>KONSUMSI</a:t>
                      </a:r>
                      <a:r>
                        <a:rPr lang="en-US" sz="1400" baseline="0" dirty="0" smtClean="0"/>
                        <a:t> BBM</a:t>
                      </a:r>
                      <a:endParaRPr lang="id-ID" sz="1400" dirty="0">
                        <a:latin typeface="+mj-lt"/>
                      </a:endParaRPr>
                    </a:p>
                  </a:txBody>
                  <a:tcPr anchor="ctr"/>
                </a:tc>
                <a:tc>
                  <a:txBody>
                    <a:bodyPr/>
                    <a:lstStyle>
                      <a:lvl1pPr marL="0" algn="l" defTabSz="914400" rtl="0" eaLnBrk="1" latinLnBrk="0" hangingPunct="1">
                        <a:defRPr sz="1800" b="1" kern="1200">
                          <a:solidFill>
                            <a:schemeClr val="lt1"/>
                          </a:solidFill>
                          <a:latin typeface="Lucida Sans Unicode" panose="020B0602030504020204"/>
                        </a:defRPr>
                      </a:lvl1pPr>
                      <a:lvl2pPr marL="457200" algn="l" defTabSz="914400" rtl="0" eaLnBrk="1" latinLnBrk="0" hangingPunct="1">
                        <a:defRPr sz="1800" b="1" kern="1200">
                          <a:solidFill>
                            <a:schemeClr val="lt1"/>
                          </a:solidFill>
                          <a:latin typeface="Lucida Sans Unicode" panose="020B0602030504020204"/>
                        </a:defRPr>
                      </a:lvl2pPr>
                      <a:lvl3pPr marL="914400" algn="l" defTabSz="914400" rtl="0" eaLnBrk="1" latinLnBrk="0" hangingPunct="1">
                        <a:defRPr sz="1800" b="1" kern="1200">
                          <a:solidFill>
                            <a:schemeClr val="lt1"/>
                          </a:solidFill>
                          <a:latin typeface="Lucida Sans Unicode" panose="020B0602030504020204"/>
                        </a:defRPr>
                      </a:lvl3pPr>
                      <a:lvl4pPr marL="1371600" algn="l" defTabSz="914400" rtl="0" eaLnBrk="1" latinLnBrk="0" hangingPunct="1">
                        <a:defRPr sz="1800" b="1" kern="1200">
                          <a:solidFill>
                            <a:schemeClr val="lt1"/>
                          </a:solidFill>
                          <a:latin typeface="Lucida Sans Unicode" panose="020B0602030504020204"/>
                        </a:defRPr>
                      </a:lvl4pPr>
                      <a:lvl5pPr marL="1828800" algn="l" defTabSz="914400" rtl="0" eaLnBrk="1" latinLnBrk="0" hangingPunct="1">
                        <a:defRPr sz="1800" b="1" kern="1200">
                          <a:solidFill>
                            <a:schemeClr val="lt1"/>
                          </a:solidFill>
                          <a:latin typeface="Lucida Sans Unicode" panose="020B0602030504020204"/>
                        </a:defRPr>
                      </a:lvl5pPr>
                      <a:lvl6pPr marL="2286000" algn="l" defTabSz="914400" rtl="0" eaLnBrk="1" latinLnBrk="0" hangingPunct="1">
                        <a:defRPr sz="1800" b="1" kern="1200">
                          <a:solidFill>
                            <a:schemeClr val="lt1"/>
                          </a:solidFill>
                          <a:latin typeface="Lucida Sans Unicode" panose="020B0602030504020204"/>
                        </a:defRPr>
                      </a:lvl6pPr>
                      <a:lvl7pPr marL="2743200" algn="l" defTabSz="914400" rtl="0" eaLnBrk="1" latinLnBrk="0" hangingPunct="1">
                        <a:defRPr sz="1800" b="1" kern="1200">
                          <a:solidFill>
                            <a:schemeClr val="lt1"/>
                          </a:solidFill>
                          <a:latin typeface="Lucida Sans Unicode" panose="020B0602030504020204"/>
                        </a:defRPr>
                      </a:lvl7pPr>
                      <a:lvl8pPr marL="3200400" algn="l" defTabSz="914400" rtl="0" eaLnBrk="1" latinLnBrk="0" hangingPunct="1">
                        <a:defRPr sz="1800" b="1" kern="1200">
                          <a:solidFill>
                            <a:schemeClr val="lt1"/>
                          </a:solidFill>
                          <a:latin typeface="Lucida Sans Unicode" panose="020B0602030504020204"/>
                        </a:defRPr>
                      </a:lvl8pPr>
                      <a:lvl9pPr marL="3657600" algn="l" defTabSz="914400" rtl="0" eaLnBrk="1" latinLnBrk="0" hangingPunct="1">
                        <a:defRPr sz="1800" b="1" kern="1200">
                          <a:solidFill>
                            <a:schemeClr val="lt1"/>
                          </a:solidFill>
                          <a:latin typeface="Lucida Sans Unicode" panose="020B0602030504020204"/>
                        </a:defRPr>
                      </a:lvl9pPr>
                    </a:lstStyle>
                    <a:p>
                      <a:pPr algn="ctr"/>
                      <a:r>
                        <a:rPr lang="en-US" sz="1400" dirty="0" smtClean="0"/>
                        <a:t>LIFTING</a:t>
                      </a:r>
                      <a:endParaRPr lang="id-ID" sz="1400" dirty="0">
                        <a:latin typeface="+mj-lt"/>
                      </a:endParaRPr>
                    </a:p>
                  </a:txBody>
                  <a:tcPr anchor="ctr"/>
                </a:tc>
                <a:tc>
                  <a:txBody>
                    <a:bodyPr/>
                    <a:lstStyle>
                      <a:lvl1pPr marL="0" algn="l" defTabSz="914400" rtl="0" eaLnBrk="1" latinLnBrk="0" hangingPunct="1">
                        <a:defRPr sz="1800" b="1" kern="1200">
                          <a:solidFill>
                            <a:schemeClr val="lt1"/>
                          </a:solidFill>
                          <a:latin typeface="Lucida Sans Unicode" panose="020B0602030504020204"/>
                        </a:defRPr>
                      </a:lvl1pPr>
                      <a:lvl2pPr marL="457200" algn="l" defTabSz="914400" rtl="0" eaLnBrk="1" latinLnBrk="0" hangingPunct="1">
                        <a:defRPr sz="1800" b="1" kern="1200">
                          <a:solidFill>
                            <a:schemeClr val="lt1"/>
                          </a:solidFill>
                          <a:latin typeface="Lucida Sans Unicode" panose="020B0602030504020204"/>
                        </a:defRPr>
                      </a:lvl2pPr>
                      <a:lvl3pPr marL="914400" algn="l" defTabSz="914400" rtl="0" eaLnBrk="1" latinLnBrk="0" hangingPunct="1">
                        <a:defRPr sz="1800" b="1" kern="1200">
                          <a:solidFill>
                            <a:schemeClr val="lt1"/>
                          </a:solidFill>
                          <a:latin typeface="Lucida Sans Unicode" panose="020B0602030504020204"/>
                        </a:defRPr>
                      </a:lvl3pPr>
                      <a:lvl4pPr marL="1371600" algn="l" defTabSz="914400" rtl="0" eaLnBrk="1" latinLnBrk="0" hangingPunct="1">
                        <a:defRPr sz="1800" b="1" kern="1200">
                          <a:solidFill>
                            <a:schemeClr val="lt1"/>
                          </a:solidFill>
                          <a:latin typeface="Lucida Sans Unicode" panose="020B0602030504020204"/>
                        </a:defRPr>
                      </a:lvl4pPr>
                      <a:lvl5pPr marL="1828800" algn="l" defTabSz="914400" rtl="0" eaLnBrk="1" latinLnBrk="0" hangingPunct="1">
                        <a:defRPr sz="1800" b="1" kern="1200">
                          <a:solidFill>
                            <a:schemeClr val="lt1"/>
                          </a:solidFill>
                          <a:latin typeface="Lucida Sans Unicode" panose="020B0602030504020204"/>
                        </a:defRPr>
                      </a:lvl5pPr>
                      <a:lvl6pPr marL="2286000" algn="l" defTabSz="914400" rtl="0" eaLnBrk="1" latinLnBrk="0" hangingPunct="1">
                        <a:defRPr sz="1800" b="1" kern="1200">
                          <a:solidFill>
                            <a:schemeClr val="lt1"/>
                          </a:solidFill>
                          <a:latin typeface="Lucida Sans Unicode" panose="020B0602030504020204"/>
                        </a:defRPr>
                      </a:lvl6pPr>
                      <a:lvl7pPr marL="2743200" algn="l" defTabSz="914400" rtl="0" eaLnBrk="1" latinLnBrk="0" hangingPunct="1">
                        <a:defRPr sz="1800" b="1" kern="1200">
                          <a:solidFill>
                            <a:schemeClr val="lt1"/>
                          </a:solidFill>
                          <a:latin typeface="Lucida Sans Unicode" panose="020B0602030504020204"/>
                        </a:defRPr>
                      </a:lvl7pPr>
                      <a:lvl8pPr marL="3200400" algn="l" defTabSz="914400" rtl="0" eaLnBrk="1" latinLnBrk="0" hangingPunct="1">
                        <a:defRPr sz="1800" b="1" kern="1200">
                          <a:solidFill>
                            <a:schemeClr val="lt1"/>
                          </a:solidFill>
                          <a:latin typeface="Lucida Sans Unicode" panose="020B0602030504020204"/>
                        </a:defRPr>
                      </a:lvl8pPr>
                      <a:lvl9pPr marL="3657600" algn="l" defTabSz="914400" rtl="0" eaLnBrk="1" latinLnBrk="0" hangingPunct="1">
                        <a:defRPr sz="1800" b="1" kern="1200">
                          <a:solidFill>
                            <a:schemeClr val="lt1"/>
                          </a:solidFill>
                          <a:latin typeface="Lucida Sans Unicode" panose="020B0602030504020204"/>
                        </a:defRPr>
                      </a:lvl9pPr>
                    </a:lstStyle>
                    <a:p>
                      <a:pPr algn="ctr"/>
                      <a:r>
                        <a:rPr lang="en-US" sz="1400" dirty="0" smtClean="0"/>
                        <a:t>KAPASITAS KILANG</a:t>
                      </a:r>
                      <a:endParaRPr lang="id-ID" sz="1400" dirty="0">
                        <a:latin typeface="+mj-lt"/>
                      </a:endParaRPr>
                    </a:p>
                  </a:txBody>
                  <a:tcPr anchor="ctr"/>
                </a:tc>
                <a:tc>
                  <a:txBody>
                    <a:bodyPr/>
                    <a:lstStyle>
                      <a:lvl1pPr marL="0" algn="l" defTabSz="914400" rtl="0" eaLnBrk="1" latinLnBrk="0" hangingPunct="1">
                        <a:defRPr sz="1800" b="1" kern="1200">
                          <a:solidFill>
                            <a:schemeClr val="lt1"/>
                          </a:solidFill>
                          <a:latin typeface="Lucida Sans Unicode" panose="020B0602030504020204"/>
                        </a:defRPr>
                      </a:lvl1pPr>
                      <a:lvl2pPr marL="457200" algn="l" defTabSz="914400" rtl="0" eaLnBrk="1" latinLnBrk="0" hangingPunct="1">
                        <a:defRPr sz="1800" b="1" kern="1200">
                          <a:solidFill>
                            <a:schemeClr val="lt1"/>
                          </a:solidFill>
                          <a:latin typeface="Lucida Sans Unicode" panose="020B0602030504020204"/>
                        </a:defRPr>
                      </a:lvl2pPr>
                      <a:lvl3pPr marL="914400" algn="l" defTabSz="914400" rtl="0" eaLnBrk="1" latinLnBrk="0" hangingPunct="1">
                        <a:defRPr sz="1800" b="1" kern="1200">
                          <a:solidFill>
                            <a:schemeClr val="lt1"/>
                          </a:solidFill>
                          <a:latin typeface="Lucida Sans Unicode" panose="020B0602030504020204"/>
                        </a:defRPr>
                      </a:lvl3pPr>
                      <a:lvl4pPr marL="1371600" algn="l" defTabSz="914400" rtl="0" eaLnBrk="1" latinLnBrk="0" hangingPunct="1">
                        <a:defRPr sz="1800" b="1" kern="1200">
                          <a:solidFill>
                            <a:schemeClr val="lt1"/>
                          </a:solidFill>
                          <a:latin typeface="Lucida Sans Unicode" panose="020B0602030504020204"/>
                        </a:defRPr>
                      </a:lvl4pPr>
                      <a:lvl5pPr marL="1828800" algn="l" defTabSz="914400" rtl="0" eaLnBrk="1" latinLnBrk="0" hangingPunct="1">
                        <a:defRPr sz="1800" b="1" kern="1200">
                          <a:solidFill>
                            <a:schemeClr val="lt1"/>
                          </a:solidFill>
                          <a:latin typeface="Lucida Sans Unicode" panose="020B0602030504020204"/>
                        </a:defRPr>
                      </a:lvl5pPr>
                      <a:lvl6pPr marL="2286000" algn="l" defTabSz="914400" rtl="0" eaLnBrk="1" latinLnBrk="0" hangingPunct="1">
                        <a:defRPr sz="1800" b="1" kern="1200">
                          <a:solidFill>
                            <a:schemeClr val="lt1"/>
                          </a:solidFill>
                          <a:latin typeface="Lucida Sans Unicode" panose="020B0602030504020204"/>
                        </a:defRPr>
                      </a:lvl6pPr>
                      <a:lvl7pPr marL="2743200" algn="l" defTabSz="914400" rtl="0" eaLnBrk="1" latinLnBrk="0" hangingPunct="1">
                        <a:defRPr sz="1800" b="1" kern="1200">
                          <a:solidFill>
                            <a:schemeClr val="lt1"/>
                          </a:solidFill>
                          <a:latin typeface="Lucida Sans Unicode" panose="020B0602030504020204"/>
                        </a:defRPr>
                      </a:lvl7pPr>
                      <a:lvl8pPr marL="3200400" algn="l" defTabSz="914400" rtl="0" eaLnBrk="1" latinLnBrk="0" hangingPunct="1">
                        <a:defRPr sz="1800" b="1" kern="1200">
                          <a:solidFill>
                            <a:schemeClr val="lt1"/>
                          </a:solidFill>
                          <a:latin typeface="Lucida Sans Unicode" panose="020B0602030504020204"/>
                        </a:defRPr>
                      </a:lvl8pPr>
                      <a:lvl9pPr marL="3657600" algn="l" defTabSz="914400" rtl="0" eaLnBrk="1" latinLnBrk="0" hangingPunct="1">
                        <a:defRPr sz="1800" b="1" kern="1200">
                          <a:solidFill>
                            <a:schemeClr val="lt1"/>
                          </a:solidFill>
                          <a:latin typeface="Lucida Sans Unicode" panose="020B0602030504020204"/>
                        </a:defRPr>
                      </a:lvl9pPr>
                    </a:lstStyle>
                    <a:p>
                      <a:pPr algn="ctr"/>
                      <a:r>
                        <a:rPr lang="en-US" sz="1400" dirty="0" smtClean="0"/>
                        <a:t>CADANGAN BBM</a:t>
                      </a:r>
                      <a:endParaRPr lang="id-ID" sz="1400" dirty="0">
                        <a:latin typeface="+mj-lt"/>
                      </a:endParaRPr>
                    </a:p>
                  </a:txBody>
                  <a:tcPr anchor="ctr"/>
                </a:tc>
              </a:tr>
              <a:tr h="542711">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r>
                        <a:rPr lang="en-US" sz="1400" dirty="0" smtClean="0"/>
                        <a:t>SINGAPURA</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marL="0" marR="0" indent="0" algn="r" defTabSz="914400" rtl="0" eaLnBrk="1" fontAlgn="auto" latinLnBrk="0" hangingPunct="1">
                        <a:lnSpc>
                          <a:spcPct val="100000"/>
                        </a:lnSpc>
                        <a:spcBef>
                          <a:spcPts val="0"/>
                        </a:spcBef>
                        <a:spcAft>
                          <a:spcPts val="0"/>
                        </a:spcAft>
                        <a:buClrTx/>
                        <a:buSzTx/>
                        <a:buFontTx/>
                        <a:buNone/>
                        <a:defRPr/>
                      </a:pPr>
                      <a:r>
                        <a:rPr lang="en-US" sz="1400" dirty="0" smtClean="0"/>
                        <a:t>4.701.069</a:t>
                      </a:r>
                      <a:endParaRPr lang="de-DE" sz="1400" dirty="0" smtClean="0"/>
                    </a:p>
                    <a:p>
                      <a:pPr algn="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algn="ctr"/>
                      <a:r>
                        <a:rPr lang="en-US" sz="1400" dirty="0" smtClean="0"/>
                        <a:t>1.255</a:t>
                      </a:r>
                      <a:r>
                        <a:rPr lang="en-US" sz="1400" baseline="0" dirty="0" smtClean="0"/>
                        <a:t> </a:t>
                      </a:r>
                      <a:r>
                        <a:rPr lang="en-US" sz="1400" baseline="0" dirty="0" err="1" smtClean="0"/>
                        <a:t>ribu</a:t>
                      </a:r>
                      <a:endParaRPr lang="en-US" sz="1400" baseline="0" dirty="0" smtClean="0"/>
                    </a:p>
                    <a:p>
                      <a:pPr algn="ctr"/>
                      <a:r>
                        <a:rPr lang="en-US" sz="1400" baseline="0" dirty="0" err="1" smtClean="0"/>
                        <a:t>bph</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algn="ctr"/>
                      <a:r>
                        <a:rPr lang="en-US" sz="1400" dirty="0" smtClean="0"/>
                        <a:t>-</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algn="ctr"/>
                      <a:r>
                        <a:rPr lang="en-US" sz="1400" dirty="0" smtClean="0"/>
                        <a:t>1.348</a:t>
                      </a:r>
                      <a:r>
                        <a:rPr lang="en-US" sz="1400" baseline="0" dirty="0" smtClean="0"/>
                        <a:t> </a:t>
                      </a:r>
                      <a:r>
                        <a:rPr lang="en-US" sz="1400" baseline="0" dirty="0" err="1" smtClean="0"/>
                        <a:t>ribu</a:t>
                      </a:r>
                      <a:endParaRPr lang="en-US" sz="1400" dirty="0" smtClean="0"/>
                    </a:p>
                    <a:p>
                      <a:pPr algn="ctr"/>
                      <a:r>
                        <a:rPr lang="en-US" sz="1400" dirty="0" err="1" smtClean="0"/>
                        <a:t>bph</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smtClean="0"/>
                        <a:t>90</a:t>
                      </a:r>
                      <a:r>
                        <a:rPr lang="en-US" sz="1400" baseline="0" dirty="0" smtClean="0"/>
                        <a:t> </a:t>
                      </a:r>
                      <a:r>
                        <a:rPr lang="en-US" sz="1400" baseline="0" dirty="0" err="1" smtClean="0"/>
                        <a:t>Hari</a:t>
                      </a:r>
                      <a:endParaRPr lang="de-DE" sz="1400" dirty="0" smtClean="0">
                        <a:latin typeface="+mj-lt"/>
                      </a:endParaRPr>
                    </a:p>
                  </a:txBody>
                  <a:tcPr/>
                </a:tc>
              </a:tr>
              <a:tr h="542711">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r>
                        <a:rPr lang="en-US" sz="1400" dirty="0" smtClean="0"/>
                        <a:t>MALAYSIA</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marL="0" marR="0" indent="0" algn="r" defTabSz="914400" rtl="0" eaLnBrk="1" fontAlgn="auto" latinLnBrk="0" hangingPunct="1">
                        <a:lnSpc>
                          <a:spcPct val="100000"/>
                        </a:lnSpc>
                        <a:spcBef>
                          <a:spcPts val="0"/>
                        </a:spcBef>
                        <a:spcAft>
                          <a:spcPts val="0"/>
                        </a:spcAft>
                        <a:buClrTx/>
                        <a:buSzTx/>
                        <a:buFontTx/>
                        <a:buNone/>
                        <a:defRPr/>
                      </a:pPr>
                      <a:r>
                        <a:rPr lang="en-US" sz="1400" dirty="0" smtClean="0"/>
                        <a:t>28.274.729</a:t>
                      </a:r>
                      <a:endParaRPr lang="de-DE" sz="1400" dirty="0" smtClean="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algn="ctr"/>
                      <a:r>
                        <a:rPr lang="en-US" sz="1400" dirty="0" smtClean="0"/>
                        <a:t>697 </a:t>
                      </a:r>
                      <a:r>
                        <a:rPr lang="en-US" sz="1400" dirty="0" err="1" smtClean="0"/>
                        <a:t>ribu</a:t>
                      </a:r>
                      <a:endParaRPr lang="en-US" sz="1400" dirty="0" smtClean="0"/>
                    </a:p>
                    <a:p>
                      <a:pPr algn="ctr"/>
                      <a:r>
                        <a:rPr lang="en-US" sz="1400" dirty="0" err="1" smtClean="0"/>
                        <a:t>bph</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algn="ctr"/>
                      <a:r>
                        <a:rPr lang="de-DE" sz="1400" dirty="0" smtClean="0"/>
                        <a:t>657 ribu</a:t>
                      </a:r>
                      <a:endParaRPr lang="de-DE" sz="1400" dirty="0" smtClean="0"/>
                    </a:p>
                    <a:p>
                      <a:pPr algn="ctr"/>
                      <a:r>
                        <a:rPr lang="en-US" sz="1400" dirty="0" err="1" smtClean="0"/>
                        <a:t>bph</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marL="0" marR="0" indent="0" algn="ctr" defTabSz="914400" rtl="0" eaLnBrk="1" fontAlgn="auto" latinLnBrk="0" hangingPunct="1">
                        <a:lnSpc>
                          <a:spcPct val="100000"/>
                        </a:lnSpc>
                        <a:spcBef>
                          <a:spcPts val="0"/>
                        </a:spcBef>
                        <a:spcAft>
                          <a:spcPts val="0"/>
                        </a:spcAft>
                        <a:buClrTx/>
                        <a:buSzTx/>
                        <a:buFontTx/>
                        <a:buNone/>
                        <a:defRPr/>
                      </a:pPr>
                      <a:r>
                        <a:rPr lang="de-DE" sz="1400" dirty="0" smtClean="0"/>
                        <a:t>722 ribu </a:t>
                      </a:r>
                      <a:endParaRPr lang="de-DE" sz="1400" dirty="0" smtClean="0"/>
                    </a:p>
                    <a:p>
                      <a:pPr marL="0" marR="0" indent="0" algn="ctr" defTabSz="914400" rtl="0" eaLnBrk="1" fontAlgn="auto" latinLnBrk="0" hangingPunct="1">
                        <a:lnSpc>
                          <a:spcPct val="100000"/>
                        </a:lnSpc>
                        <a:spcBef>
                          <a:spcPts val="0"/>
                        </a:spcBef>
                        <a:spcAft>
                          <a:spcPts val="0"/>
                        </a:spcAft>
                        <a:buClrTx/>
                        <a:buSzTx/>
                        <a:buFontTx/>
                        <a:buNone/>
                        <a:defRPr/>
                      </a:pPr>
                      <a:r>
                        <a:rPr lang="de-DE" sz="1400" dirty="0" smtClean="0"/>
                        <a:t>bph</a:t>
                      </a:r>
                      <a:endParaRPr lang="id-ID" sz="1400" dirty="0" smtClean="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smtClean="0"/>
                        <a:t>25</a:t>
                      </a:r>
                      <a:r>
                        <a:rPr lang="en-US" sz="1400" baseline="0" dirty="0" smtClean="0"/>
                        <a:t> </a:t>
                      </a:r>
                      <a:r>
                        <a:rPr lang="en-US" sz="1400" baseline="0" dirty="0" err="1" smtClean="0"/>
                        <a:t>Hari</a:t>
                      </a:r>
                      <a:endParaRPr lang="de-DE" sz="1400" dirty="0" smtClean="0">
                        <a:latin typeface="+mj-lt"/>
                      </a:endParaRPr>
                    </a:p>
                  </a:txBody>
                  <a:tcPr/>
                </a:tc>
              </a:tr>
              <a:tr h="542711">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r>
                        <a:rPr lang="en-US" sz="1400" dirty="0" smtClean="0"/>
                        <a:t>CHINA</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marL="0" marR="0" indent="0" algn="r" defTabSz="914400" rtl="0" eaLnBrk="1" fontAlgn="auto" latinLnBrk="0" hangingPunct="1">
                        <a:lnSpc>
                          <a:spcPct val="100000"/>
                        </a:lnSpc>
                        <a:spcBef>
                          <a:spcPts val="0"/>
                        </a:spcBef>
                        <a:spcAft>
                          <a:spcPts val="0"/>
                        </a:spcAft>
                        <a:buClrTx/>
                        <a:buSzTx/>
                        <a:buFontTx/>
                        <a:buNone/>
                        <a:defRPr/>
                      </a:pPr>
                      <a:r>
                        <a:rPr lang="de-DE" sz="1400" dirty="0" smtClean="0"/>
                        <a:t>1.330.141.295</a:t>
                      </a:r>
                      <a:endParaRPr lang="de-DE" sz="1400" dirty="0" smtClean="0"/>
                    </a:p>
                    <a:p>
                      <a:pPr algn="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algn="ctr"/>
                      <a:r>
                        <a:rPr lang="de-DE" sz="1400" dirty="0" smtClean="0">
                          <a:effectLst/>
                        </a:rPr>
                        <a:t>10.221  ribu</a:t>
                      </a:r>
                      <a:endParaRPr lang="de-DE" sz="1400" dirty="0" smtClean="0">
                        <a:effectLst/>
                      </a:endParaRPr>
                    </a:p>
                    <a:p>
                      <a:pPr algn="ctr"/>
                      <a:r>
                        <a:rPr lang="de-DE" sz="1400" dirty="0" smtClean="0">
                          <a:effectLst/>
                        </a:rPr>
                        <a:t> bph</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algn="ctr"/>
                      <a:r>
                        <a:rPr lang="en-US" sz="1400" dirty="0" smtClean="0"/>
                        <a:t>4.155</a:t>
                      </a:r>
                      <a:r>
                        <a:rPr lang="en-US" sz="1400" baseline="0" dirty="0" smtClean="0"/>
                        <a:t> </a:t>
                      </a:r>
                      <a:r>
                        <a:rPr lang="en-US" sz="1400" baseline="0" dirty="0" err="1" smtClean="0"/>
                        <a:t>ribu</a:t>
                      </a:r>
                      <a:endParaRPr lang="en-US" sz="1400" baseline="0" dirty="0" smtClean="0"/>
                    </a:p>
                    <a:p>
                      <a:pPr algn="ctr"/>
                      <a:r>
                        <a:rPr lang="en-US" sz="1400" baseline="0" dirty="0" err="1" smtClean="0"/>
                        <a:t>bph</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algn="ctr"/>
                      <a:r>
                        <a:rPr lang="en-US" sz="1400" dirty="0" smtClean="0"/>
                        <a:t>11.540</a:t>
                      </a:r>
                      <a:r>
                        <a:rPr lang="en-US" sz="1400" baseline="0" dirty="0" smtClean="0"/>
                        <a:t> </a:t>
                      </a:r>
                      <a:r>
                        <a:rPr lang="en-US" sz="1400" baseline="0" dirty="0" err="1" smtClean="0"/>
                        <a:t>ribu</a:t>
                      </a:r>
                      <a:endParaRPr lang="en-US" sz="1400" dirty="0" smtClean="0"/>
                    </a:p>
                    <a:p>
                      <a:pPr algn="ctr"/>
                      <a:r>
                        <a:rPr lang="en-US" sz="1400" dirty="0" err="1" smtClean="0"/>
                        <a:t>bph</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smtClean="0"/>
                        <a:t>90 </a:t>
                      </a:r>
                      <a:r>
                        <a:rPr lang="en-US" sz="1400" dirty="0" err="1" smtClean="0"/>
                        <a:t>Hari</a:t>
                      </a:r>
                      <a:endParaRPr lang="de-DE" sz="1400" dirty="0" smtClean="0"/>
                    </a:p>
                    <a:p>
                      <a:pPr algn="ctr"/>
                      <a:endParaRPr lang="id-ID" sz="1400" dirty="0">
                        <a:latin typeface="+mj-lt"/>
                      </a:endParaRPr>
                    </a:p>
                  </a:txBody>
                  <a:tcPr/>
                </a:tc>
              </a:tr>
              <a:tr h="542711">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r>
                        <a:rPr lang="en-US" sz="1400" dirty="0" smtClean="0"/>
                        <a:t>AMERIKA</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marL="0" marR="0" indent="0" algn="r" defTabSz="914400" rtl="0" eaLnBrk="1" fontAlgn="auto" latinLnBrk="0" hangingPunct="1">
                        <a:lnSpc>
                          <a:spcPct val="100000"/>
                        </a:lnSpc>
                        <a:spcBef>
                          <a:spcPts val="0"/>
                        </a:spcBef>
                        <a:spcAft>
                          <a:spcPts val="0"/>
                        </a:spcAft>
                        <a:buClrTx/>
                        <a:buSzTx/>
                        <a:buFontTx/>
                        <a:buNone/>
                        <a:defRPr/>
                      </a:pPr>
                      <a:r>
                        <a:rPr lang="de-DE" sz="1400" dirty="0" smtClean="0"/>
                        <a:t>310.232.863</a:t>
                      </a:r>
                      <a:endParaRPr lang="de-DE" sz="1400" dirty="0" smtClean="0"/>
                    </a:p>
                    <a:p>
                      <a:pPr algn="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algn="ctr"/>
                      <a:r>
                        <a:rPr lang="de-DE" sz="1400" dirty="0" smtClean="0">
                          <a:effectLst/>
                        </a:rPr>
                        <a:t>18.555  ribu</a:t>
                      </a:r>
                      <a:endParaRPr lang="de-DE" sz="1400" dirty="0" smtClean="0">
                        <a:effectLst/>
                      </a:endParaRPr>
                    </a:p>
                    <a:p>
                      <a:pPr algn="ctr"/>
                      <a:r>
                        <a:rPr lang="en-US" sz="1400" dirty="0" err="1" smtClean="0">
                          <a:effectLst/>
                        </a:rPr>
                        <a:t>bph</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algn="ctr"/>
                      <a:r>
                        <a:rPr lang="en-US" sz="1400" dirty="0" smtClean="0"/>
                        <a:t>8.905</a:t>
                      </a:r>
                      <a:r>
                        <a:rPr lang="en-US" sz="1400" baseline="0" dirty="0" smtClean="0"/>
                        <a:t> </a:t>
                      </a:r>
                      <a:r>
                        <a:rPr lang="en-US" sz="1400" baseline="0" dirty="0" err="1" smtClean="0"/>
                        <a:t>ribu</a:t>
                      </a:r>
                      <a:endParaRPr lang="en-US" sz="1400" baseline="0" dirty="0" smtClean="0"/>
                    </a:p>
                    <a:p>
                      <a:pPr algn="ctr"/>
                      <a:r>
                        <a:rPr lang="en-US" sz="1400" baseline="0" dirty="0" err="1" smtClean="0"/>
                        <a:t>bph</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algn="ctr"/>
                      <a:r>
                        <a:rPr lang="en-US" sz="1400" dirty="0" smtClean="0"/>
                        <a:t>17.388 </a:t>
                      </a:r>
                      <a:r>
                        <a:rPr lang="en-US" sz="1400" dirty="0" err="1" smtClean="0"/>
                        <a:t>ribu</a:t>
                      </a:r>
                      <a:endParaRPr lang="en-US" sz="1400" dirty="0" smtClean="0"/>
                    </a:p>
                    <a:p>
                      <a:pPr algn="ctr"/>
                      <a:r>
                        <a:rPr lang="en-US" sz="1400" dirty="0" err="1" smtClean="0"/>
                        <a:t>bph</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smtClean="0"/>
                        <a:t>260 </a:t>
                      </a:r>
                      <a:r>
                        <a:rPr lang="en-US" sz="1400" dirty="0" err="1" smtClean="0"/>
                        <a:t>Hari</a:t>
                      </a:r>
                      <a:endParaRPr lang="de-DE" sz="1400" dirty="0" smtClean="0"/>
                    </a:p>
                    <a:p>
                      <a:pPr algn="ctr"/>
                      <a:endParaRPr lang="id-ID" sz="1400" dirty="0">
                        <a:latin typeface="+mj-lt"/>
                      </a:endParaRPr>
                    </a:p>
                  </a:txBody>
                  <a:tcPr/>
                </a:tc>
              </a:tr>
              <a:tr h="542711">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r>
                        <a:rPr lang="en-US" sz="1400" dirty="0" smtClean="0"/>
                        <a:t>INDONESIA</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marL="0" marR="0" indent="0" algn="r" defTabSz="914400" rtl="0" eaLnBrk="1" fontAlgn="auto" latinLnBrk="0" hangingPunct="1">
                        <a:lnSpc>
                          <a:spcPct val="100000"/>
                        </a:lnSpc>
                        <a:spcBef>
                          <a:spcPts val="0"/>
                        </a:spcBef>
                        <a:spcAft>
                          <a:spcPts val="0"/>
                        </a:spcAft>
                        <a:buClrTx/>
                        <a:buSzTx/>
                        <a:buFontTx/>
                        <a:buNone/>
                        <a:defRPr/>
                      </a:pPr>
                      <a:r>
                        <a:rPr lang="en-US" sz="1400" dirty="0" smtClean="0"/>
                        <a:t>242.968.342</a:t>
                      </a:r>
                      <a:endParaRPr lang="de-DE" sz="1400" dirty="0" smtClean="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algn="ctr"/>
                      <a:r>
                        <a:rPr lang="en-US" sz="1400" dirty="0" smtClean="0"/>
                        <a:t>1.565 </a:t>
                      </a:r>
                      <a:r>
                        <a:rPr lang="en-US" sz="1400" dirty="0" err="1" smtClean="0"/>
                        <a:t>ribu</a:t>
                      </a:r>
                      <a:endParaRPr lang="en-US" sz="1400" dirty="0" smtClean="0"/>
                    </a:p>
                    <a:p>
                      <a:pPr algn="ctr"/>
                      <a:r>
                        <a:rPr lang="en-US" sz="1400" dirty="0" err="1" smtClean="0"/>
                        <a:t>bph</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algn="ctr"/>
                      <a:r>
                        <a:rPr lang="en-US" sz="1400" dirty="0" smtClean="0"/>
                        <a:t>825 </a:t>
                      </a:r>
                      <a:r>
                        <a:rPr lang="en-US" sz="1400" dirty="0" err="1" smtClean="0"/>
                        <a:t>ribu</a:t>
                      </a:r>
                      <a:r>
                        <a:rPr lang="en-US" sz="1400" dirty="0" smtClean="0"/>
                        <a:t> </a:t>
                      </a:r>
                      <a:endParaRPr lang="en-US" sz="1400" dirty="0" smtClean="0"/>
                    </a:p>
                    <a:p>
                      <a:pPr algn="ctr"/>
                      <a:r>
                        <a:rPr lang="en-US" sz="1400" dirty="0" err="1" smtClean="0"/>
                        <a:t>bph</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algn="ctr"/>
                      <a:r>
                        <a:rPr lang="de-DE" sz="1400" dirty="0" smtClean="0"/>
                        <a:t>1.046 ribu</a:t>
                      </a:r>
                      <a:endParaRPr lang="de-DE" sz="1400" dirty="0" smtClean="0"/>
                    </a:p>
                    <a:p>
                      <a:pPr algn="ctr"/>
                      <a:r>
                        <a:rPr lang="en-US" sz="1400" dirty="0" err="1" smtClean="0"/>
                        <a:t>bpdh</a:t>
                      </a:r>
                      <a:endParaRPr lang="id-ID" sz="1400" dirty="0">
                        <a:latin typeface="+mj-lt"/>
                      </a:endParaRPr>
                    </a:p>
                  </a:txBody>
                  <a:tcPr/>
                </a:tc>
                <a:tc>
                  <a:txBody>
                    <a:bodyPr/>
                    <a:lstStyle>
                      <a:lvl1pPr marL="0" algn="l" defTabSz="914400" rtl="0" eaLnBrk="1" latinLnBrk="0" hangingPunct="1">
                        <a:defRPr sz="1800" kern="1200">
                          <a:solidFill>
                            <a:schemeClr val="dk1"/>
                          </a:solidFill>
                          <a:latin typeface="Lucida Sans Unicode" panose="020B0602030504020204"/>
                        </a:defRPr>
                      </a:lvl1pPr>
                      <a:lvl2pPr marL="457200" algn="l" defTabSz="914400" rtl="0" eaLnBrk="1" latinLnBrk="0" hangingPunct="1">
                        <a:defRPr sz="1800" kern="1200">
                          <a:solidFill>
                            <a:schemeClr val="dk1"/>
                          </a:solidFill>
                          <a:latin typeface="Lucida Sans Unicode" panose="020B0602030504020204"/>
                        </a:defRPr>
                      </a:lvl2pPr>
                      <a:lvl3pPr marL="914400" algn="l" defTabSz="914400" rtl="0" eaLnBrk="1" latinLnBrk="0" hangingPunct="1">
                        <a:defRPr sz="1800" kern="1200">
                          <a:solidFill>
                            <a:schemeClr val="dk1"/>
                          </a:solidFill>
                          <a:latin typeface="Lucida Sans Unicode" panose="020B0602030504020204"/>
                        </a:defRPr>
                      </a:lvl3pPr>
                      <a:lvl4pPr marL="1371600" algn="l" defTabSz="914400" rtl="0" eaLnBrk="1" latinLnBrk="0" hangingPunct="1">
                        <a:defRPr sz="1800" kern="1200">
                          <a:solidFill>
                            <a:schemeClr val="dk1"/>
                          </a:solidFill>
                          <a:latin typeface="Lucida Sans Unicode" panose="020B0602030504020204"/>
                        </a:defRPr>
                      </a:lvl4pPr>
                      <a:lvl5pPr marL="1828800" algn="l" defTabSz="914400" rtl="0" eaLnBrk="1" latinLnBrk="0" hangingPunct="1">
                        <a:defRPr sz="1800" kern="1200">
                          <a:solidFill>
                            <a:schemeClr val="dk1"/>
                          </a:solidFill>
                          <a:latin typeface="Lucida Sans Unicode" panose="020B0602030504020204"/>
                        </a:defRPr>
                      </a:lvl5pPr>
                      <a:lvl6pPr marL="2286000" algn="l" defTabSz="914400" rtl="0" eaLnBrk="1" latinLnBrk="0" hangingPunct="1">
                        <a:defRPr sz="1800" kern="1200">
                          <a:solidFill>
                            <a:schemeClr val="dk1"/>
                          </a:solidFill>
                          <a:latin typeface="Lucida Sans Unicode" panose="020B0602030504020204"/>
                        </a:defRPr>
                      </a:lvl6pPr>
                      <a:lvl7pPr marL="2743200" algn="l" defTabSz="914400" rtl="0" eaLnBrk="1" latinLnBrk="0" hangingPunct="1">
                        <a:defRPr sz="1800" kern="1200">
                          <a:solidFill>
                            <a:schemeClr val="dk1"/>
                          </a:solidFill>
                          <a:latin typeface="Lucida Sans Unicode" panose="020B0602030504020204"/>
                        </a:defRPr>
                      </a:lvl7pPr>
                      <a:lvl8pPr marL="3200400" algn="l" defTabSz="914400" rtl="0" eaLnBrk="1" latinLnBrk="0" hangingPunct="1">
                        <a:defRPr sz="1800" kern="1200">
                          <a:solidFill>
                            <a:schemeClr val="dk1"/>
                          </a:solidFill>
                          <a:latin typeface="Lucida Sans Unicode" panose="020B0602030504020204"/>
                        </a:defRPr>
                      </a:lvl8pPr>
                      <a:lvl9pPr marL="3657600" algn="l" defTabSz="914400" rtl="0" eaLnBrk="1" latinLnBrk="0" hangingPunct="1">
                        <a:defRPr sz="1800" kern="1200">
                          <a:solidFill>
                            <a:schemeClr val="dk1"/>
                          </a:solidFill>
                          <a:latin typeface="Lucida Sans Unicode" panose="020B0602030504020204"/>
                        </a:defRPr>
                      </a:lvl9pPr>
                    </a:lstStyle>
                    <a:p>
                      <a:pPr algn="ctr"/>
                      <a:r>
                        <a:rPr lang="en-US" sz="1400" dirty="0" smtClean="0"/>
                        <a:t>2</a:t>
                      </a:r>
                      <a:r>
                        <a:rPr lang="id-ID" sz="1400" dirty="0" smtClean="0"/>
                        <a:t>0</a:t>
                      </a:r>
                      <a:r>
                        <a:rPr lang="en-US" sz="1400" dirty="0" smtClean="0"/>
                        <a:t> Hari*</a:t>
                      </a:r>
                      <a:endParaRPr lang="id-ID" sz="1400" dirty="0">
                        <a:latin typeface="+mj-lt"/>
                      </a:endParaRPr>
                    </a:p>
                  </a:txBody>
                  <a:tcPr/>
                </a:tc>
              </a:tr>
            </a:tbl>
          </a:graphicData>
        </a:graphic>
      </p:graphicFrame>
      <p:sp>
        <p:nvSpPr>
          <p:cNvPr id="10" name="Title 2"/>
          <p:cNvSpPr txBox="1"/>
          <p:nvPr/>
        </p:nvSpPr>
        <p:spPr>
          <a:xfrm>
            <a:off x="403412" y="319021"/>
            <a:ext cx="8229600" cy="1143000"/>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lstStyle>
          <a:p>
            <a:pPr algn="ctr" fontAlgn="auto">
              <a:spcAft>
                <a:spcPts val="0"/>
              </a:spcAft>
            </a:pPr>
            <a:r>
              <a:rPr lang="en-US" sz="3200" dirty="0" smtClean="0">
                <a:latin typeface="Aharoni" pitchFamily="2" charset="-79"/>
                <a:cs typeface="Aharoni" pitchFamily="2" charset="-79"/>
              </a:rPr>
              <a:t>PERBANDINGAN KETAHANAN BBM</a:t>
            </a:r>
            <a:endParaRPr lang="id-ID" sz="3200" dirty="0">
              <a:latin typeface="Aharoni" pitchFamily="2" charset="-79"/>
              <a:cs typeface="Aharoni" pitchFamily="2" charset="-79"/>
            </a:endParaRPr>
          </a:p>
        </p:txBody>
      </p:sp>
      <p:sp>
        <p:nvSpPr>
          <p:cNvPr id="11" name="TextBox 10"/>
          <p:cNvSpPr txBox="1"/>
          <p:nvPr/>
        </p:nvSpPr>
        <p:spPr>
          <a:xfrm>
            <a:off x="3496235" y="5735251"/>
            <a:ext cx="4419600" cy="369332"/>
          </a:xfrm>
          <a:prstGeom prst="rect">
            <a:avLst/>
          </a:prstGeom>
          <a:noFill/>
        </p:spPr>
        <p:txBody>
          <a:bodyPr wrap="square" rtlCol="0">
            <a:spAutoFit/>
          </a:bodyPr>
          <a:lstStyle/>
          <a:p>
            <a:pPr fontAlgn="auto">
              <a:spcBef>
                <a:spcPts val="0"/>
              </a:spcBef>
              <a:spcAft>
                <a:spcPts val="0"/>
              </a:spcAft>
            </a:pPr>
            <a:r>
              <a:rPr lang="en-US" dirty="0" smtClean="0">
                <a:solidFill>
                  <a:prstClr val="black"/>
                </a:solidFill>
                <a:latin typeface="Lucida Sans Unicode" panose="020B0602030504020204"/>
              </a:rPr>
              <a:t>* </a:t>
            </a:r>
            <a:r>
              <a:rPr lang="en-US" dirty="0" err="1" smtClean="0">
                <a:solidFill>
                  <a:prstClr val="black"/>
                </a:solidFill>
                <a:latin typeface="Lucida Sans Unicode" panose="020B0602030504020204"/>
              </a:rPr>
              <a:t>Milik</a:t>
            </a:r>
            <a:r>
              <a:rPr lang="en-US" dirty="0" smtClean="0">
                <a:solidFill>
                  <a:prstClr val="black"/>
                </a:solidFill>
                <a:latin typeface="Lucida Sans Unicode" panose="020B0602030504020204"/>
              </a:rPr>
              <a:t> PT </a:t>
            </a:r>
            <a:r>
              <a:rPr lang="en-US" dirty="0" err="1" smtClean="0">
                <a:solidFill>
                  <a:prstClr val="black"/>
                </a:solidFill>
                <a:latin typeface="Lucida Sans Unicode" panose="020B0602030504020204"/>
              </a:rPr>
              <a:t>Pertamina</a:t>
            </a:r>
            <a:r>
              <a:rPr lang="en-US" dirty="0" smtClean="0">
                <a:solidFill>
                  <a:prstClr val="black"/>
                </a:solidFill>
                <a:latin typeface="Lucida Sans Unicode" panose="020B0602030504020204"/>
              </a:rPr>
              <a:t> (</a:t>
            </a:r>
            <a:r>
              <a:rPr lang="en-US" dirty="0" err="1" smtClean="0">
                <a:solidFill>
                  <a:prstClr val="black"/>
                </a:solidFill>
                <a:latin typeface="Lucida Sans Unicode" panose="020B0602030504020204"/>
              </a:rPr>
              <a:t>Persero</a:t>
            </a:r>
            <a:r>
              <a:rPr lang="en-US" dirty="0" smtClean="0">
                <a:solidFill>
                  <a:prstClr val="black"/>
                </a:solidFill>
                <a:latin typeface="Lucida Sans Unicode" panose="020B0602030504020204"/>
              </a:rPr>
              <a:t>)</a:t>
            </a:r>
            <a:endParaRPr lang="id-ID" dirty="0">
              <a:solidFill>
                <a:prstClr val="black"/>
              </a:solidFill>
              <a:latin typeface="Lucida Sans Unicode" panose="020B0602030504020204"/>
            </a:endParaRPr>
          </a:p>
        </p:txBody>
      </p:sp>
      <p:sp>
        <p:nvSpPr>
          <p:cNvPr id="12" name="TextBox 11"/>
          <p:cNvSpPr txBox="1"/>
          <p:nvPr/>
        </p:nvSpPr>
        <p:spPr>
          <a:xfrm>
            <a:off x="381000" y="5661248"/>
            <a:ext cx="4419600" cy="276999"/>
          </a:xfrm>
          <a:prstGeom prst="rect">
            <a:avLst/>
          </a:prstGeom>
          <a:noFill/>
        </p:spPr>
        <p:txBody>
          <a:bodyPr wrap="square" rtlCol="0">
            <a:spAutoFit/>
          </a:bodyPr>
          <a:lstStyle/>
          <a:p>
            <a:pPr fontAlgn="auto">
              <a:spcBef>
                <a:spcPts val="0"/>
              </a:spcBef>
              <a:spcAft>
                <a:spcPts val="0"/>
              </a:spcAft>
            </a:pPr>
            <a:r>
              <a:rPr lang="en-US" sz="1200" dirty="0" err="1" smtClean="0">
                <a:solidFill>
                  <a:prstClr val="black"/>
                </a:solidFill>
                <a:latin typeface="Lucida Sans Unicode" panose="020B0602030504020204"/>
              </a:rPr>
              <a:t>Sumber</a:t>
            </a:r>
            <a:r>
              <a:rPr lang="en-US" sz="1200" dirty="0" smtClean="0">
                <a:solidFill>
                  <a:prstClr val="black"/>
                </a:solidFill>
                <a:latin typeface="Lucida Sans Unicode" panose="020B0602030504020204"/>
              </a:rPr>
              <a:t>: </a:t>
            </a:r>
            <a:r>
              <a:rPr lang="en-US" sz="1200" dirty="0" err="1" smtClean="0">
                <a:solidFill>
                  <a:prstClr val="black"/>
                </a:solidFill>
                <a:latin typeface="Lucida Sans Unicode" panose="020B0602030504020204"/>
              </a:rPr>
              <a:t>bp</a:t>
            </a:r>
            <a:r>
              <a:rPr lang="en-US" sz="1200" dirty="0" smtClean="0">
                <a:solidFill>
                  <a:prstClr val="black"/>
                </a:solidFill>
                <a:latin typeface="Lucida Sans Unicode" panose="020B0602030504020204"/>
              </a:rPr>
              <a:t> statistical review 2013</a:t>
            </a:r>
            <a:endParaRPr lang="de-DE" sz="1200" dirty="0">
              <a:solidFill>
                <a:prstClr val="black"/>
              </a:solidFill>
              <a:latin typeface="Lucida Sans Unicode" panose="020B0602030504020204"/>
            </a:endParaRPr>
          </a:p>
        </p:txBody>
      </p:sp>
      <p:pic>
        <p:nvPicPr>
          <p:cNvPr id="2" name="Content Placeholder 2" descr="logo_blue kecil PUSHEP"/>
          <p:cNvPicPr>
            <a:picLocks noChangeAspect="1"/>
          </p:cNvPicPr>
          <p:nvPr>
            <p:ph sz="half" idx="2"/>
          </p:nvPr>
        </p:nvPicPr>
        <p:blipFill>
          <a:blip r:embed="rId1"/>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10"/>
          <p:cNvSpPr>
            <a:spLocks noGrp="1"/>
          </p:cNvSpPr>
          <p:nvPr>
            <p:ph type="ftr" sz="quarter" idx="11"/>
          </p:nvPr>
        </p:nvSpPr>
        <p:spPr>
          <a:xfrm>
            <a:off x="3124200" y="5951686"/>
            <a:ext cx="2895600" cy="365125"/>
          </a:xfrm>
        </p:spPr>
        <p:txBody>
          <a:bodyPr/>
          <a:lstStyle/>
          <a:p>
            <a:pPr>
              <a:defRPr/>
            </a:pPr>
            <a:endParaRPr lang="en-US">
              <a:solidFill>
                <a:prstClr val="black">
                  <a:tint val="75000"/>
                </a:prstClr>
              </a:solidFill>
            </a:endParaRPr>
          </a:p>
        </p:txBody>
      </p:sp>
      <p:graphicFrame>
        <p:nvGraphicFramePr>
          <p:cNvPr id="6" name="Table 5"/>
          <p:cNvGraphicFramePr>
            <a:graphicFrameLocks noGrp="1"/>
          </p:cNvGraphicFramePr>
          <p:nvPr/>
        </p:nvGraphicFramePr>
        <p:xfrm>
          <a:off x="171920" y="908648"/>
          <a:ext cx="8515248" cy="5339328"/>
        </p:xfrm>
        <a:graphic>
          <a:graphicData uri="http://schemas.openxmlformats.org/drawingml/2006/table">
            <a:tbl>
              <a:tblPr firstRow="1" firstCol="1" bandRow="1">
                <a:tableStyleId>{3C2FFA5D-87B4-456A-9821-1D502468CF0F}</a:tableStyleId>
              </a:tblPr>
              <a:tblGrid>
                <a:gridCol w="1898788"/>
                <a:gridCol w="2350097"/>
                <a:gridCol w="2208229"/>
                <a:gridCol w="2058134"/>
              </a:tblGrid>
              <a:tr h="432048">
                <a:tc>
                  <a:txBody>
                    <a:bodyPr/>
                    <a:lstStyle/>
                    <a:p>
                      <a:pPr marL="0" marR="0" algn="ctr">
                        <a:lnSpc>
                          <a:spcPct val="115000"/>
                        </a:lnSpc>
                        <a:spcBef>
                          <a:spcPts val="0"/>
                        </a:spcBef>
                        <a:spcAft>
                          <a:spcPts val="0"/>
                        </a:spcAft>
                      </a:pPr>
                      <a:r>
                        <a:rPr lang="en-US" sz="2400" dirty="0" err="1">
                          <a:effectLst/>
                        </a:rPr>
                        <a:t>Dokumen</a:t>
                      </a:r>
                      <a:endParaRPr lang="de-DE" sz="2400" dirty="0">
                        <a:effectLst/>
                        <a:latin typeface="Calibri" panose="020F0502020204030204"/>
                        <a:ea typeface="Calibri" panose="020F0502020204030204"/>
                        <a:cs typeface="Times New Roman" panose="02020603050405020304"/>
                      </a:endParaRPr>
                    </a:p>
                  </a:txBody>
                  <a:tcPr marL="44139" marR="44139" marT="0" marB="0" anchor="ctr"/>
                </a:tc>
                <a:tc>
                  <a:txBody>
                    <a:bodyPr/>
                    <a:lstStyle/>
                    <a:p>
                      <a:pPr marL="0" marR="0" algn="ctr">
                        <a:lnSpc>
                          <a:spcPct val="115000"/>
                        </a:lnSpc>
                        <a:spcBef>
                          <a:spcPts val="0"/>
                        </a:spcBef>
                        <a:spcAft>
                          <a:spcPts val="0"/>
                        </a:spcAft>
                      </a:pPr>
                      <a:r>
                        <a:rPr lang="en-US" sz="2400">
                          <a:effectLst/>
                        </a:rPr>
                        <a:t>Aspek</a:t>
                      </a:r>
                      <a:endParaRPr lang="de-DE" sz="2400">
                        <a:effectLst/>
                        <a:latin typeface="Calibri" panose="020F0502020204030204"/>
                        <a:ea typeface="Calibri" panose="020F0502020204030204"/>
                        <a:cs typeface="Times New Roman" panose="02020603050405020304"/>
                      </a:endParaRPr>
                    </a:p>
                  </a:txBody>
                  <a:tcPr marL="44139" marR="44139" marT="0" marB="0" anchor="ctr"/>
                </a:tc>
                <a:tc>
                  <a:txBody>
                    <a:bodyPr/>
                    <a:lstStyle/>
                    <a:p>
                      <a:pPr marL="0" marR="0" algn="ctr">
                        <a:lnSpc>
                          <a:spcPct val="115000"/>
                        </a:lnSpc>
                        <a:spcBef>
                          <a:spcPts val="0"/>
                        </a:spcBef>
                        <a:spcAft>
                          <a:spcPts val="0"/>
                        </a:spcAft>
                      </a:pPr>
                      <a:r>
                        <a:rPr lang="en-US" sz="2400">
                          <a:effectLst/>
                        </a:rPr>
                        <a:t>Indikator</a:t>
                      </a:r>
                      <a:endParaRPr lang="de-DE" sz="2400">
                        <a:effectLst/>
                        <a:latin typeface="Calibri" panose="020F0502020204030204"/>
                        <a:ea typeface="Calibri" panose="020F0502020204030204"/>
                        <a:cs typeface="Times New Roman" panose="02020603050405020304"/>
                      </a:endParaRPr>
                    </a:p>
                  </a:txBody>
                  <a:tcPr marL="44139" marR="44139" marT="0" marB="0" anchor="ctr"/>
                </a:tc>
                <a:tc>
                  <a:txBody>
                    <a:bodyPr/>
                    <a:lstStyle/>
                    <a:p>
                      <a:pPr marL="0" marR="0" algn="ctr">
                        <a:lnSpc>
                          <a:spcPct val="115000"/>
                        </a:lnSpc>
                        <a:spcBef>
                          <a:spcPts val="0"/>
                        </a:spcBef>
                        <a:spcAft>
                          <a:spcPts val="0"/>
                        </a:spcAft>
                      </a:pPr>
                      <a:r>
                        <a:rPr lang="en-US" sz="2400" dirty="0" err="1">
                          <a:effectLst/>
                        </a:rPr>
                        <a:t>Penilaian</a:t>
                      </a:r>
                      <a:endParaRPr lang="de-DE" sz="2400" dirty="0">
                        <a:effectLst/>
                        <a:latin typeface="Calibri" panose="020F0502020204030204"/>
                        <a:ea typeface="Calibri" panose="020F0502020204030204"/>
                        <a:cs typeface="Times New Roman" panose="02020603050405020304"/>
                      </a:endParaRPr>
                    </a:p>
                  </a:txBody>
                  <a:tcPr marL="44139" marR="44139" marT="0" marB="0" anchor="ctr"/>
                </a:tc>
              </a:tr>
              <a:tr h="540297">
                <a:tc>
                  <a:txBody>
                    <a:bodyPr/>
                    <a:lstStyle/>
                    <a:p>
                      <a:pPr marL="0" marR="0" algn="just">
                        <a:lnSpc>
                          <a:spcPct val="115000"/>
                        </a:lnSpc>
                        <a:spcBef>
                          <a:spcPts val="0"/>
                        </a:spcBef>
                        <a:spcAft>
                          <a:spcPts val="0"/>
                        </a:spcAft>
                      </a:pPr>
                      <a:r>
                        <a:rPr lang="en-US" sz="1400" dirty="0">
                          <a:effectLst/>
                        </a:rPr>
                        <a:t>Outlook energy Indonesia 2012 (BPPT)</a:t>
                      </a:r>
                      <a:endParaRPr lang="de-DE" sz="1400" dirty="0">
                        <a:effectLst/>
                        <a:latin typeface="Calibri" panose="020F0502020204030204"/>
                        <a:ea typeface="Calibri" panose="020F0502020204030204"/>
                        <a:cs typeface="Times New Roman" panose="02020603050405020304"/>
                      </a:endParaRPr>
                    </a:p>
                  </a:txBody>
                  <a:tcPr marL="44139" marR="44139" marT="0" marB="0"/>
                </a:tc>
                <a:tc>
                  <a:txBody>
                    <a:bodyPr/>
                    <a:lstStyle/>
                    <a:p>
                      <a:pPr marL="342900" marR="0" lvl="0" indent="-342900" algn="just">
                        <a:lnSpc>
                          <a:spcPct val="115000"/>
                        </a:lnSpc>
                        <a:spcBef>
                          <a:spcPts val="0"/>
                        </a:spcBef>
                        <a:spcAft>
                          <a:spcPts val="0"/>
                        </a:spcAft>
                        <a:buFont typeface="+mj-lt"/>
                        <a:buAutoNum type="arabicPeriod"/>
                      </a:pPr>
                      <a:r>
                        <a:rPr lang="en-US" sz="1400" dirty="0">
                          <a:effectLst/>
                        </a:rPr>
                        <a:t>Availability</a:t>
                      </a:r>
                      <a:endParaRPr lang="de-DE" sz="1400" dirty="0">
                        <a:effectLst/>
                      </a:endParaRPr>
                    </a:p>
                    <a:p>
                      <a:pPr marL="342900" marR="0" lvl="0" indent="-342900" algn="just">
                        <a:lnSpc>
                          <a:spcPct val="115000"/>
                        </a:lnSpc>
                        <a:spcBef>
                          <a:spcPts val="0"/>
                        </a:spcBef>
                        <a:spcAft>
                          <a:spcPts val="0"/>
                        </a:spcAft>
                        <a:buFont typeface="+mj-lt"/>
                        <a:buAutoNum type="arabicPeriod"/>
                      </a:pPr>
                      <a:r>
                        <a:rPr lang="en-US" sz="1400" dirty="0">
                          <a:effectLst/>
                        </a:rPr>
                        <a:t>Affordability</a:t>
                      </a:r>
                      <a:endParaRPr lang="de-DE" sz="1400" dirty="0">
                        <a:effectLst/>
                      </a:endParaRPr>
                    </a:p>
                    <a:p>
                      <a:pPr marL="342900" marR="0" lvl="0" indent="-342900" algn="just">
                        <a:lnSpc>
                          <a:spcPct val="115000"/>
                        </a:lnSpc>
                        <a:spcBef>
                          <a:spcPts val="0"/>
                        </a:spcBef>
                        <a:spcAft>
                          <a:spcPts val="0"/>
                        </a:spcAft>
                        <a:buFont typeface="+mj-lt"/>
                        <a:buAutoNum type="arabicPeriod"/>
                      </a:pPr>
                      <a:r>
                        <a:rPr lang="en-US" sz="1400" dirty="0">
                          <a:effectLst/>
                        </a:rPr>
                        <a:t>Accessibility</a:t>
                      </a:r>
                      <a:endParaRPr lang="de-DE" sz="1400" dirty="0">
                        <a:effectLst/>
                      </a:endParaRPr>
                    </a:p>
                    <a:p>
                      <a:pPr marL="342900" marR="0" lvl="0" indent="-342900" algn="just">
                        <a:lnSpc>
                          <a:spcPct val="115000"/>
                        </a:lnSpc>
                        <a:spcBef>
                          <a:spcPts val="0"/>
                        </a:spcBef>
                        <a:spcAft>
                          <a:spcPts val="0"/>
                        </a:spcAft>
                        <a:buFont typeface="+mj-lt"/>
                        <a:buAutoNum type="arabicPeriod"/>
                      </a:pPr>
                      <a:r>
                        <a:rPr lang="en-US" sz="1400" dirty="0">
                          <a:effectLst/>
                        </a:rPr>
                        <a:t>Acceptability</a:t>
                      </a:r>
                      <a:endParaRPr lang="de-DE" sz="1400" dirty="0">
                        <a:effectLst/>
                        <a:latin typeface="Calibri" panose="020F0502020204030204"/>
                        <a:ea typeface="Calibri" panose="020F0502020204030204"/>
                        <a:cs typeface="Times New Roman" panose="02020603050405020304"/>
                      </a:endParaRPr>
                    </a:p>
                  </a:txBody>
                  <a:tcPr marL="44139" marR="44139" marT="0" marB="0"/>
                </a:tc>
                <a:tc>
                  <a:txBody>
                    <a:bodyPr/>
                    <a:lstStyle/>
                    <a:p>
                      <a:pPr marL="0" marR="0">
                        <a:lnSpc>
                          <a:spcPct val="115000"/>
                        </a:lnSpc>
                        <a:spcBef>
                          <a:spcPts val="0"/>
                        </a:spcBef>
                        <a:spcAft>
                          <a:spcPts val="0"/>
                        </a:spcAft>
                      </a:pPr>
                      <a:r>
                        <a:rPr lang="en-US" sz="1400" dirty="0" err="1">
                          <a:effectLst/>
                        </a:rPr>
                        <a:t>Indikator</a:t>
                      </a:r>
                      <a:r>
                        <a:rPr lang="en-US" sz="1400" dirty="0">
                          <a:effectLst/>
                        </a:rPr>
                        <a:t>: 14 Availability, 4 Affordability, 6 Accessibility, </a:t>
                      </a:r>
                      <a:r>
                        <a:rPr lang="en-US" sz="1400" dirty="0" err="1">
                          <a:effectLst/>
                        </a:rPr>
                        <a:t>dan</a:t>
                      </a:r>
                      <a:r>
                        <a:rPr lang="en-US" sz="1400" dirty="0">
                          <a:effectLst/>
                        </a:rPr>
                        <a:t> 2 Acceptability.</a:t>
                      </a:r>
                      <a:endParaRPr lang="de-DE" sz="1400" dirty="0">
                        <a:effectLst/>
                      </a:endParaRPr>
                    </a:p>
                    <a:p>
                      <a:pPr marL="0" marR="0">
                        <a:lnSpc>
                          <a:spcPct val="115000"/>
                        </a:lnSpc>
                        <a:spcBef>
                          <a:spcPts val="0"/>
                        </a:spcBef>
                        <a:spcAft>
                          <a:spcPts val="0"/>
                        </a:spcAft>
                      </a:pPr>
                      <a:r>
                        <a:rPr lang="en-US" sz="1400" dirty="0">
                          <a:effectLst/>
                        </a:rPr>
                        <a:t>Total: 26 </a:t>
                      </a:r>
                      <a:r>
                        <a:rPr lang="en-US" sz="1400" dirty="0" err="1">
                          <a:effectLst/>
                        </a:rPr>
                        <a:t>indikator</a:t>
                      </a:r>
                      <a:endParaRPr lang="de-DE" sz="1400" dirty="0">
                        <a:effectLst/>
                        <a:latin typeface="Calibri" panose="020F0502020204030204"/>
                        <a:ea typeface="Calibri" panose="020F0502020204030204"/>
                        <a:cs typeface="Times New Roman" panose="02020603050405020304"/>
                      </a:endParaRPr>
                    </a:p>
                  </a:txBody>
                  <a:tcPr marL="44139" marR="44139" marT="0" marB="0"/>
                </a:tc>
                <a:tc>
                  <a:txBody>
                    <a:bodyPr/>
                    <a:lstStyle/>
                    <a:p>
                      <a:pPr marL="0" marR="0" algn="just">
                        <a:lnSpc>
                          <a:spcPct val="115000"/>
                        </a:lnSpc>
                        <a:spcBef>
                          <a:spcPts val="0"/>
                        </a:spcBef>
                        <a:spcAft>
                          <a:spcPts val="0"/>
                        </a:spcAft>
                      </a:pPr>
                      <a:r>
                        <a:rPr lang="en-US" sz="1400" dirty="0">
                          <a:effectLst/>
                        </a:rPr>
                        <a:t>Analytical Hierarchy Process (AHP)</a:t>
                      </a:r>
                      <a:endParaRPr lang="de-DE" sz="1400" dirty="0">
                        <a:effectLst/>
                        <a:latin typeface="Calibri" panose="020F0502020204030204"/>
                        <a:ea typeface="Calibri" panose="020F0502020204030204"/>
                        <a:cs typeface="Times New Roman" panose="02020603050405020304"/>
                      </a:endParaRPr>
                    </a:p>
                  </a:txBody>
                  <a:tcPr marL="44139" marR="44139" marT="0" marB="0"/>
                </a:tc>
              </a:tr>
              <a:tr h="836325">
                <a:tc>
                  <a:txBody>
                    <a:bodyPr/>
                    <a:lstStyle/>
                    <a:p>
                      <a:pPr marL="0" marR="0" algn="just">
                        <a:lnSpc>
                          <a:spcPct val="115000"/>
                        </a:lnSpc>
                        <a:spcBef>
                          <a:spcPts val="0"/>
                        </a:spcBef>
                        <a:spcAft>
                          <a:spcPts val="0"/>
                        </a:spcAft>
                      </a:pPr>
                      <a:r>
                        <a:rPr lang="en-US" sz="1400" dirty="0">
                          <a:effectLst/>
                        </a:rPr>
                        <a:t>MOSES (IEA)</a:t>
                      </a:r>
                      <a:endParaRPr lang="de-DE" sz="1400" dirty="0">
                        <a:effectLst/>
                        <a:latin typeface="Calibri" panose="020F0502020204030204"/>
                        <a:ea typeface="Calibri" panose="020F0502020204030204"/>
                        <a:cs typeface="Times New Roman" panose="02020603050405020304"/>
                      </a:endParaRPr>
                    </a:p>
                  </a:txBody>
                  <a:tcPr marL="44139" marR="44139" marT="0" marB="0"/>
                </a:tc>
                <a:tc>
                  <a:txBody>
                    <a:bodyPr/>
                    <a:lstStyle/>
                    <a:p>
                      <a:pPr marL="342900" marR="0" lvl="0" indent="-342900" algn="just">
                        <a:lnSpc>
                          <a:spcPct val="115000"/>
                        </a:lnSpc>
                        <a:spcBef>
                          <a:spcPts val="0"/>
                        </a:spcBef>
                        <a:spcAft>
                          <a:spcPts val="0"/>
                        </a:spcAft>
                        <a:buFont typeface="+mj-lt"/>
                        <a:buAutoNum type="alphaLcPeriod"/>
                      </a:pPr>
                      <a:r>
                        <a:rPr lang="en-US" sz="1400" dirty="0">
                          <a:effectLst/>
                        </a:rPr>
                        <a:t>Risk</a:t>
                      </a:r>
                      <a:endParaRPr lang="de-DE" sz="1400" dirty="0">
                        <a:effectLst/>
                      </a:endParaRPr>
                    </a:p>
                    <a:p>
                      <a:pPr marL="342900" marR="0" lvl="0" indent="-342900" algn="just">
                        <a:lnSpc>
                          <a:spcPct val="115000"/>
                        </a:lnSpc>
                        <a:spcBef>
                          <a:spcPts val="0"/>
                        </a:spcBef>
                        <a:spcAft>
                          <a:spcPts val="0"/>
                        </a:spcAft>
                        <a:buFont typeface="+mj-lt"/>
                        <a:buAutoNum type="alphaLcPeriod"/>
                      </a:pPr>
                      <a:r>
                        <a:rPr lang="en-US" sz="1400" dirty="0">
                          <a:effectLst/>
                        </a:rPr>
                        <a:t>Resilience</a:t>
                      </a:r>
                      <a:endParaRPr lang="de-DE" sz="1400" dirty="0">
                        <a:effectLst/>
                      </a:endParaRPr>
                    </a:p>
                    <a:p>
                      <a:pPr marL="0" marR="0" algn="ctr">
                        <a:lnSpc>
                          <a:spcPct val="115000"/>
                        </a:lnSpc>
                        <a:spcBef>
                          <a:spcPts val="0"/>
                        </a:spcBef>
                        <a:spcAft>
                          <a:spcPts val="0"/>
                        </a:spcAft>
                      </a:pPr>
                      <a:r>
                        <a:rPr lang="en-US" sz="1400" dirty="0">
                          <a:effectLst/>
                        </a:rPr>
                        <a:t> </a:t>
                      </a:r>
                      <a:endParaRPr lang="de-DE" sz="1400" dirty="0">
                        <a:effectLst/>
                      </a:endParaRPr>
                    </a:p>
                    <a:p>
                      <a:pPr marL="0" marR="0" algn="ctr">
                        <a:lnSpc>
                          <a:spcPct val="115000"/>
                        </a:lnSpc>
                        <a:spcBef>
                          <a:spcPts val="0"/>
                        </a:spcBef>
                        <a:spcAft>
                          <a:spcPts val="0"/>
                        </a:spcAft>
                      </a:pPr>
                      <a:r>
                        <a:rPr lang="en-US" sz="1400" dirty="0">
                          <a:effectLst/>
                        </a:rPr>
                        <a:t>(internal </a:t>
                      </a:r>
                      <a:r>
                        <a:rPr lang="en-US" sz="1400" dirty="0" err="1">
                          <a:effectLst/>
                        </a:rPr>
                        <a:t>dan</a:t>
                      </a:r>
                      <a:r>
                        <a:rPr lang="en-US" sz="1400" dirty="0">
                          <a:effectLst/>
                        </a:rPr>
                        <a:t> external)</a:t>
                      </a:r>
                      <a:endParaRPr lang="de-DE" sz="1400" dirty="0">
                        <a:effectLst/>
                        <a:latin typeface="Calibri" panose="020F0502020204030204"/>
                        <a:ea typeface="Calibri" panose="020F0502020204030204"/>
                        <a:cs typeface="Times New Roman" panose="02020603050405020304"/>
                      </a:endParaRPr>
                    </a:p>
                  </a:txBody>
                  <a:tcPr marL="44139" marR="44139" marT="0" marB="0"/>
                </a:tc>
                <a:tc>
                  <a:txBody>
                    <a:bodyPr/>
                    <a:lstStyle/>
                    <a:p>
                      <a:pPr marL="0" marR="0" algn="just">
                        <a:lnSpc>
                          <a:spcPct val="115000"/>
                        </a:lnSpc>
                        <a:spcBef>
                          <a:spcPts val="0"/>
                        </a:spcBef>
                        <a:spcAft>
                          <a:spcPts val="0"/>
                        </a:spcAft>
                      </a:pPr>
                      <a:r>
                        <a:rPr lang="en-US" sz="1400" dirty="0" err="1">
                          <a:effectLst/>
                        </a:rPr>
                        <a:t>Indikator</a:t>
                      </a:r>
                      <a:r>
                        <a:rPr lang="en-US" sz="1400" dirty="0">
                          <a:effectLst/>
                        </a:rPr>
                        <a:t>:</a:t>
                      </a:r>
                      <a:endParaRPr lang="de-DE" sz="1400" dirty="0">
                        <a:effectLst/>
                      </a:endParaRPr>
                    </a:p>
                    <a:p>
                      <a:pPr marL="342900" marR="0" lvl="0" indent="-342900" algn="just">
                        <a:lnSpc>
                          <a:spcPct val="115000"/>
                        </a:lnSpc>
                        <a:spcBef>
                          <a:spcPts val="0"/>
                        </a:spcBef>
                        <a:spcAft>
                          <a:spcPts val="0"/>
                        </a:spcAft>
                        <a:buFont typeface="+mj-lt"/>
                        <a:buAutoNum type="alphaLcPeriod"/>
                      </a:pPr>
                      <a:r>
                        <a:rPr lang="en-US" sz="1400" dirty="0">
                          <a:effectLst/>
                        </a:rPr>
                        <a:t>Crude oil, BBM, gas </a:t>
                      </a:r>
                      <a:r>
                        <a:rPr lang="en-US" sz="1400" dirty="0" err="1">
                          <a:effectLst/>
                        </a:rPr>
                        <a:t>bumi</a:t>
                      </a:r>
                      <a:r>
                        <a:rPr lang="en-US" sz="1400" dirty="0">
                          <a:effectLst/>
                        </a:rPr>
                        <a:t> </a:t>
                      </a:r>
                      <a:r>
                        <a:rPr lang="en-US" sz="1400" dirty="0" err="1">
                          <a:effectLst/>
                        </a:rPr>
                        <a:t>dan</a:t>
                      </a:r>
                      <a:r>
                        <a:rPr lang="en-US" sz="1400" dirty="0">
                          <a:effectLst/>
                        </a:rPr>
                        <a:t> </a:t>
                      </a:r>
                      <a:r>
                        <a:rPr lang="en-US" sz="1400" dirty="0" err="1">
                          <a:effectLst/>
                        </a:rPr>
                        <a:t>batubara</a:t>
                      </a:r>
                      <a:r>
                        <a:rPr lang="en-US" sz="1400" dirty="0">
                          <a:effectLst/>
                        </a:rPr>
                        <a:t>.</a:t>
                      </a:r>
                      <a:endParaRPr lang="de-DE" sz="1400" dirty="0">
                        <a:effectLst/>
                      </a:endParaRPr>
                    </a:p>
                    <a:p>
                      <a:pPr marL="342900" marR="0" lvl="0" indent="-342900" algn="just">
                        <a:lnSpc>
                          <a:spcPct val="115000"/>
                        </a:lnSpc>
                        <a:spcBef>
                          <a:spcPts val="0"/>
                        </a:spcBef>
                        <a:spcAft>
                          <a:spcPts val="0"/>
                        </a:spcAft>
                        <a:buFont typeface="+mj-lt"/>
                        <a:buAutoNum type="alphaLcPeriod"/>
                      </a:pPr>
                      <a:r>
                        <a:rPr lang="en-US" sz="1400" dirty="0">
                          <a:effectLst/>
                        </a:rPr>
                        <a:t>Hydro, </a:t>
                      </a:r>
                      <a:r>
                        <a:rPr lang="en-US" sz="1400" dirty="0" err="1">
                          <a:effectLst/>
                        </a:rPr>
                        <a:t>Nuklir</a:t>
                      </a:r>
                      <a:r>
                        <a:rPr lang="en-US" sz="1400" dirty="0">
                          <a:effectLst/>
                        </a:rPr>
                        <a:t>, </a:t>
                      </a:r>
                      <a:r>
                        <a:rPr lang="en-US" sz="1400" dirty="0" err="1">
                          <a:effectLst/>
                        </a:rPr>
                        <a:t>biomassa</a:t>
                      </a:r>
                      <a:r>
                        <a:rPr lang="en-US" sz="1400" dirty="0">
                          <a:effectLst/>
                        </a:rPr>
                        <a:t>, </a:t>
                      </a:r>
                      <a:r>
                        <a:rPr lang="en-US" sz="1400" dirty="0" err="1">
                          <a:effectLst/>
                        </a:rPr>
                        <a:t>dan</a:t>
                      </a:r>
                      <a:r>
                        <a:rPr lang="en-US" sz="1400" dirty="0">
                          <a:effectLst/>
                        </a:rPr>
                        <a:t> BBN</a:t>
                      </a:r>
                      <a:endParaRPr lang="de-DE" sz="1400" dirty="0">
                        <a:effectLst/>
                      </a:endParaRPr>
                    </a:p>
                    <a:p>
                      <a:pPr marL="7620" marR="0" algn="just">
                        <a:lnSpc>
                          <a:spcPct val="115000"/>
                        </a:lnSpc>
                        <a:spcBef>
                          <a:spcPts val="0"/>
                        </a:spcBef>
                        <a:spcAft>
                          <a:spcPts val="0"/>
                        </a:spcAft>
                      </a:pPr>
                      <a:r>
                        <a:rPr lang="en-US" sz="1400" dirty="0">
                          <a:effectLst/>
                        </a:rPr>
                        <a:t>Total: 35 </a:t>
                      </a:r>
                      <a:r>
                        <a:rPr lang="en-US" sz="1400" dirty="0" err="1">
                          <a:effectLst/>
                        </a:rPr>
                        <a:t>indikator</a:t>
                      </a:r>
                      <a:endParaRPr lang="de-DE" sz="1400" dirty="0">
                        <a:effectLst/>
                        <a:latin typeface="Calibri" panose="020F0502020204030204"/>
                        <a:ea typeface="Calibri" panose="020F0502020204030204"/>
                        <a:cs typeface="Times New Roman" panose="02020603050405020304"/>
                      </a:endParaRPr>
                    </a:p>
                  </a:txBody>
                  <a:tcPr marL="44139" marR="44139" marT="0" marB="0"/>
                </a:tc>
                <a:tc>
                  <a:txBody>
                    <a:bodyPr/>
                    <a:lstStyle/>
                    <a:p>
                      <a:pPr marL="0" marR="0">
                        <a:lnSpc>
                          <a:spcPct val="115000"/>
                        </a:lnSpc>
                        <a:spcBef>
                          <a:spcPts val="0"/>
                        </a:spcBef>
                        <a:spcAft>
                          <a:spcPts val="0"/>
                        </a:spcAft>
                      </a:pPr>
                      <a:r>
                        <a:rPr lang="en-US" sz="1400" dirty="0" err="1">
                          <a:effectLst/>
                        </a:rPr>
                        <a:t>Tiga</a:t>
                      </a:r>
                      <a:r>
                        <a:rPr lang="en-US" sz="1400" dirty="0">
                          <a:effectLst/>
                        </a:rPr>
                        <a:t> level </a:t>
                      </a:r>
                      <a:r>
                        <a:rPr lang="en-US" sz="1400" dirty="0" err="1">
                          <a:effectLst/>
                        </a:rPr>
                        <a:t>ketahanan</a:t>
                      </a:r>
                      <a:r>
                        <a:rPr lang="en-US" sz="1400" dirty="0">
                          <a:effectLst/>
                        </a:rPr>
                        <a:t>: </a:t>
                      </a:r>
                      <a:r>
                        <a:rPr lang="en-US" sz="1400" dirty="0" err="1">
                          <a:effectLst/>
                        </a:rPr>
                        <a:t>rendah,sedang</a:t>
                      </a:r>
                      <a:r>
                        <a:rPr lang="en-US" sz="1400" dirty="0">
                          <a:effectLst/>
                        </a:rPr>
                        <a:t> </a:t>
                      </a:r>
                      <a:r>
                        <a:rPr lang="en-US" sz="1400" dirty="0" err="1">
                          <a:effectLst/>
                        </a:rPr>
                        <a:t>dan</a:t>
                      </a:r>
                      <a:r>
                        <a:rPr lang="en-US" sz="1400" dirty="0">
                          <a:effectLst/>
                        </a:rPr>
                        <a:t> </a:t>
                      </a:r>
                      <a:r>
                        <a:rPr lang="en-US" sz="1400" dirty="0" err="1">
                          <a:effectLst/>
                        </a:rPr>
                        <a:t>tinggi</a:t>
                      </a:r>
                      <a:r>
                        <a:rPr lang="en-US" sz="1400" dirty="0">
                          <a:effectLst/>
                        </a:rPr>
                        <a:t>.</a:t>
                      </a:r>
                      <a:endParaRPr lang="de-DE" sz="1400" dirty="0">
                        <a:effectLst/>
                        <a:latin typeface="Calibri" panose="020F0502020204030204"/>
                        <a:ea typeface="Calibri" panose="020F0502020204030204"/>
                        <a:cs typeface="Times New Roman" panose="02020603050405020304"/>
                      </a:endParaRPr>
                    </a:p>
                  </a:txBody>
                  <a:tcPr marL="44139" marR="44139" marT="0" marB="0"/>
                </a:tc>
              </a:tr>
              <a:tr h="405222">
                <a:tc>
                  <a:txBody>
                    <a:bodyPr/>
                    <a:lstStyle/>
                    <a:p>
                      <a:pPr marL="0" marR="0" algn="just">
                        <a:lnSpc>
                          <a:spcPct val="115000"/>
                        </a:lnSpc>
                        <a:spcBef>
                          <a:spcPts val="0"/>
                        </a:spcBef>
                        <a:spcAft>
                          <a:spcPts val="0"/>
                        </a:spcAft>
                      </a:pPr>
                      <a:r>
                        <a:rPr lang="en-US" sz="1400">
                          <a:effectLst/>
                        </a:rPr>
                        <a:t>NESA (Australia, per 2 tahun)</a:t>
                      </a:r>
                      <a:endParaRPr lang="de-DE" sz="1400">
                        <a:effectLst/>
                        <a:latin typeface="Calibri" panose="020F0502020204030204"/>
                        <a:ea typeface="Calibri" panose="020F0502020204030204"/>
                        <a:cs typeface="Times New Roman" panose="02020603050405020304"/>
                      </a:endParaRPr>
                    </a:p>
                  </a:txBody>
                  <a:tcPr marL="44139" marR="44139" marT="0" marB="0"/>
                </a:tc>
                <a:tc>
                  <a:txBody>
                    <a:bodyPr/>
                    <a:lstStyle/>
                    <a:p>
                      <a:pPr marL="342900" marR="0" lvl="0" indent="-342900" algn="just">
                        <a:lnSpc>
                          <a:spcPct val="115000"/>
                        </a:lnSpc>
                        <a:spcBef>
                          <a:spcPts val="0"/>
                        </a:spcBef>
                        <a:spcAft>
                          <a:spcPts val="0"/>
                        </a:spcAft>
                        <a:buFont typeface="+mj-lt"/>
                        <a:buAutoNum type="arabicPeriod"/>
                      </a:pPr>
                      <a:r>
                        <a:rPr lang="en-US" sz="1400" dirty="0">
                          <a:effectLst/>
                        </a:rPr>
                        <a:t>Adequacy</a:t>
                      </a:r>
                      <a:endParaRPr lang="de-DE" sz="1400" dirty="0">
                        <a:effectLst/>
                      </a:endParaRPr>
                    </a:p>
                    <a:p>
                      <a:pPr marL="342900" marR="0" lvl="0" indent="-342900" algn="just">
                        <a:lnSpc>
                          <a:spcPct val="115000"/>
                        </a:lnSpc>
                        <a:spcBef>
                          <a:spcPts val="0"/>
                        </a:spcBef>
                        <a:spcAft>
                          <a:spcPts val="0"/>
                        </a:spcAft>
                        <a:buFont typeface="+mj-lt"/>
                        <a:buAutoNum type="arabicPeriod"/>
                      </a:pPr>
                      <a:r>
                        <a:rPr lang="en-US" sz="1400" dirty="0">
                          <a:effectLst/>
                        </a:rPr>
                        <a:t>Reliability</a:t>
                      </a:r>
                      <a:endParaRPr lang="de-DE" sz="1400" dirty="0">
                        <a:effectLst/>
                      </a:endParaRPr>
                    </a:p>
                    <a:p>
                      <a:pPr marL="342900" marR="0" lvl="0" indent="-342900" algn="just">
                        <a:lnSpc>
                          <a:spcPct val="115000"/>
                        </a:lnSpc>
                        <a:spcBef>
                          <a:spcPts val="0"/>
                        </a:spcBef>
                        <a:spcAft>
                          <a:spcPts val="0"/>
                        </a:spcAft>
                        <a:buFont typeface="+mj-lt"/>
                        <a:buAutoNum type="arabicPeriod"/>
                      </a:pPr>
                      <a:r>
                        <a:rPr lang="en-US" sz="1400" dirty="0">
                          <a:effectLst/>
                        </a:rPr>
                        <a:t>Competitiveness</a:t>
                      </a:r>
                      <a:endParaRPr lang="de-DE" sz="1400" dirty="0">
                        <a:effectLst/>
                        <a:latin typeface="Calibri" panose="020F0502020204030204"/>
                        <a:ea typeface="Calibri" panose="020F0502020204030204"/>
                        <a:cs typeface="Times New Roman" panose="02020603050405020304"/>
                      </a:endParaRPr>
                    </a:p>
                  </a:txBody>
                  <a:tcPr marL="44139" marR="44139" marT="0" marB="0"/>
                </a:tc>
                <a:tc>
                  <a:txBody>
                    <a:bodyPr/>
                    <a:lstStyle/>
                    <a:p>
                      <a:pPr marL="0" marR="0" algn="just">
                        <a:lnSpc>
                          <a:spcPct val="115000"/>
                        </a:lnSpc>
                        <a:spcBef>
                          <a:spcPts val="0"/>
                        </a:spcBef>
                        <a:spcAft>
                          <a:spcPts val="0"/>
                        </a:spcAft>
                      </a:pPr>
                      <a:r>
                        <a:rPr lang="en-US" sz="1400" dirty="0" err="1">
                          <a:effectLst/>
                        </a:rPr>
                        <a:t>Indikator</a:t>
                      </a:r>
                      <a:r>
                        <a:rPr lang="en-US" sz="1400" dirty="0">
                          <a:effectLst/>
                        </a:rPr>
                        <a:t>: BBM, Gas, </a:t>
                      </a:r>
                      <a:r>
                        <a:rPr lang="en-US" sz="1400" dirty="0" err="1">
                          <a:effectLst/>
                        </a:rPr>
                        <a:t>dan</a:t>
                      </a:r>
                      <a:r>
                        <a:rPr lang="en-US" sz="1400" dirty="0">
                          <a:effectLst/>
                        </a:rPr>
                        <a:t> </a:t>
                      </a:r>
                      <a:r>
                        <a:rPr lang="en-US" sz="1400" dirty="0" err="1">
                          <a:effectLst/>
                        </a:rPr>
                        <a:t>Listrik</a:t>
                      </a:r>
                      <a:endParaRPr lang="de-DE" sz="1400" dirty="0">
                        <a:effectLst/>
                        <a:latin typeface="Calibri" panose="020F0502020204030204"/>
                        <a:ea typeface="Calibri" panose="020F0502020204030204"/>
                        <a:cs typeface="Times New Roman" panose="02020603050405020304"/>
                      </a:endParaRPr>
                    </a:p>
                  </a:txBody>
                  <a:tcPr marL="44139" marR="44139" marT="0" marB="0"/>
                </a:tc>
                <a:tc>
                  <a:txBody>
                    <a:bodyPr/>
                    <a:lstStyle/>
                    <a:p>
                      <a:pPr marL="0" marR="0" algn="just">
                        <a:lnSpc>
                          <a:spcPct val="115000"/>
                        </a:lnSpc>
                        <a:spcBef>
                          <a:spcPts val="0"/>
                        </a:spcBef>
                        <a:spcAft>
                          <a:spcPts val="0"/>
                        </a:spcAft>
                      </a:pPr>
                      <a:r>
                        <a:rPr lang="en-US" sz="1400" dirty="0" err="1">
                          <a:effectLst/>
                        </a:rPr>
                        <a:t>Penilaian</a:t>
                      </a:r>
                      <a:r>
                        <a:rPr lang="en-US" sz="1400" dirty="0">
                          <a:effectLst/>
                        </a:rPr>
                        <a:t> </a:t>
                      </a:r>
                      <a:r>
                        <a:rPr lang="en-US" sz="1400" dirty="0" err="1">
                          <a:effectLst/>
                        </a:rPr>
                        <a:t>kualitatif</a:t>
                      </a:r>
                      <a:r>
                        <a:rPr lang="en-US" sz="1400" dirty="0">
                          <a:effectLst/>
                        </a:rPr>
                        <a:t> </a:t>
                      </a:r>
                      <a:r>
                        <a:rPr lang="en-US" sz="1400" dirty="0" err="1">
                          <a:effectLst/>
                        </a:rPr>
                        <a:t>setiap</a:t>
                      </a:r>
                      <a:r>
                        <a:rPr lang="en-US" sz="1400" dirty="0">
                          <a:effectLst/>
                        </a:rPr>
                        <a:t> </a:t>
                      </a:r>
                      <a:r>
                        <a:rPr lang="en-US" sz="1400" dirty="0" err="1">
                          <a:effectLst/>
                        </a:rPr>
                        <a:t>aspek</a:t>
                      </a:r>
                      <a:r>
                        <a:rPr lang="en-US" sz="1400" dirty="0">
                          <a:effectLst/>
                        </a:rPr>
                        <a:t> NESA.</a:t>
                      </a:r>
                      <a:endParaRPr lang="de-DE" sz="1400" dirty="0">
                        <a:effectLst/>
                        <a:latin typeface="Calibri" panose="020F0502020204030204"/>
                        <a:ea typeface="Calibri" panose="020F0502020204030204"/>
                        <a:cs typeface="Times New Roman" panose="02020603050405020304"/>
                      </a:endParaRPr>
                    </a:p>
                  </a:txBody>
                  <a:tcPr marL="44139" marR="44139" marT="0" marB="0"/>
                </a:tc>
              </a:tr>
              <a:tr h="1003590">
                <a:tc>
                  <a:txBody>
                    <a:bodyPr/>
                    <a:lstStyle/>
                    <a:p>
                      <a:pPr marL="0" marR="0" algn="just">
                        <a:lnSpc>
                          <a:spcPct val="115000"/>
                        </a:lnSpc>
                        <a:spcBef>
                          <a:spcPts val="0"/>
                        </a:spcBef>
                        <a:spcAft>
                          <a:spcPts val="0"/>
                        </a:spcAft>
                      </a:pPr>
                      <a:r>
                        <a:rPr lang="en-US" sz="1400">
                          <a:effectLst/>
                        </a:rPr>
                        <a:t>Index of U.S. energy security risk (USA, per tahun)</a:t>
                      </a:r>
                      <a:endParaRPr lang="de-DE" sz="1400">
                        <a:effectLst/>
                        <a:latin typeface="Calibri" panose="020F0502020204030204"/>
                        <a:ea typeface="Calibri" panose="020F0502020204030204"/>
                        <a:cs typeface="Times New Roman" panose="02020603050405020304"/>
                      </a:endParaRPr>
                    </a:p>
                  </a:txBody>
                  <a:tcPr marL="44139" marR="44139" marT="0" marB="0"/>
                </a:tc>
                <a:tc>
                  <a:txBody>
                    <a:bodyPr/>
                    <a:lstStyle/>
                    <a:p>
                      <a:pPr marL="342900" marR="0" lvl="0" indent="-342900" algn="just">
                        <a:lnSpc>
                          <a:spcPct val="115000"/>
                        </a:lnSpc>
                        <a:spcBef>
                          <a:spcPts val="0"/>
                        </a:spcBef>
                        <a:spcAft>
                          <a:spcPts val="0"/>
                        </a:spcAft>
                        <a:buFont typeface="+mj-lt"/>
                        <a:buAutoNum type="arabicPeriod"/>
                      </a:pPr>
                      <a:r>
                        <a:rPr lang="en-US" sz="1400">
                          <a:effectLst/>
                        </a:rPr>
                        <a:t>Geopolitics</a:t>
                      </a:r>
                      <a:endParaRPr lang="de-DE" sz="1400">
                        <a:effectLst/>
                      </a:endParaRPr>
                    </a:p>
                    <a:p>
                      <a:pPr marL="342900" marR="0" lvl="0" indent="-342900" algn="just">
                        <a:lnSpc>
                          <a:spcPct val="115000"/>
                        </a:lnSpc>
                        <a:spcBef>
                          <a:spcPts val="0"/>
                        </a:spcBef>
                        <a:spcAft>
                          <a:spcPts val="0"/>
                        </a:spcAft>
                        <a:buFont typeface="+mj-lt"/>
                        <a:buAutoNum type="arabicPeriod"/>
                      </a:pPr>
                      <a:r>
                        <a:rPr lang="en-US" sz="1400">
                          <a:effectLst/>
                        </a:rPr>
                        <a:t>Economic</a:t>
                      </a:r>
                      <a:endParaRPr lang="de-DE" sz="1400">
                        <a:effectLst/>
                      </a:endParaRPr>
                    </a:p>
                    <a:p>
                      <a:pPr marL="342900" marR="0" lvl="0" indent="-342900" algn="just">
                        <a:lnSpc>
                          <a:spcPct val="115000"/>
                        </a:lnSpc>
                        <a:spcBef>
                          <a:spcPts val="0"/>
                        </a:spcBef>
                        <a:spcAft>
                          <a:spcPts val="0"/>
                        </a:spcAft>
                        <a:buFont typeface="+mj-lt"/>
                        <a:buAutoNum type="arabicPeriod"/>
                      </a:pPr>
                      <a:r>
                        <a:rPr lang="en-US" sz="1400">
                          <a:effectLst/>
                        </a:rPr>
                        <a:t>Reliability</a:t>
                      </a:r>
                      <a:endParaRPr lang="de-DE" sz="1400">
                        <a:effectLst/>
                      </a:endParaRPr>
                    </a:p>
                    <a:p>
                      <a:pPr marL="342900" marR="0" lvl="0" indent="-342900" algn="just">
                        <a:lnSpc>
                          <a:spcPct val="115000"/>
                        </a:lnSpc>
                        <a:spcBef>
                          <a:spcPts val="0"/>
                        </a:spcBef>
                        <a:spcAft>
                          <a:spcPts val="0"/>
                        </a:spcAft>
                        <a:buFont typeface="+mj-lt"/>
                        <a:buAutoNum type="arabicPeriod"/>
                      </a:pPr>
                      <a:r>
                        <a:rPr lang="en-US" sz="1400">
                          <a:effectLst/>
                        </a:rPr>
                        <a:t>Environment</a:t>
                      </a:r>
                      <a:endParaRPr lang="de-DE" sz="1400">
                        <a:effectLst/>
                        <a:latin typeface="Calibri" panose="020F0502020204030204"/>
                        <a:ea typeface="Calibri" panose="020F0502020204030204"/>
                        <a:cs typeface="Times New Roman" panose="02020603050405020304"/>
                      </a:endParaRPr>
                    </a:p>
                  </a:txBody>
                  <a:tcPr marL="44139" marR="44139" marT="0" marB="0"/>
                </a:tc>
                <a:tc>
                  <a:txBody>
                    <a:bodyPr/>
                    <a:lstStyle/>
                    <a:p>
                      <a:pPr marL="0" marR="0">
                        <a:lnSpc>
                          <a:spcPct val="115000"/>
                        </a:lnSpc>
                        <a:spcBef>
                          <a:spcPts val="0"/>
                        </a:spcBef>
                        <a:spcAft>
                          <a:spcPts val="0"/>
                        </a:spcAft>
                      </a:pPr>
                      <a:r>
                        <a:rPr lang="en-US" sz="1400" dirty="0" err="1">
                          <a:effectLst/>
                        </a:rPr>
                        <a:t>Indikator</a:t>
                      </a:r>
                      <a:r>
                        <a:rPr lang="en-US" sz="1400" dirty="0">
                          <a:effectLst/>
                        </a:rPr>
                        <a:t>: Global fuel, fuel import, energy expenditure, price </a:t>
                      </a:r>
                      <a:r>
                        <a:rPr lang="en-US" sz="1400" dirty="0" err="1">
                          <a:effectLst/>
                        </a:rPr>
                        <a:t>dan</a:t>
                      </a:r>
                      <a:r>
                        <a:rPr lang="en-US" sz="1400" dirty="0">
                          <a:effectLst/>
                        </a:rPr>
                        <a:t> market volatility, energy intensity, electric power, transportation, environment, R &amp; D.</a:t>
                      </a:r>
                      <a:endParaRPr lang="de-DE" sz="1400" dirty="0">
                        <a:effectLst/>
                      </a:endParaRPr>
                    </a:p>
                    <a:p>
                      <a:pPr marL="0" marR="0">
                        <a:lnSpc>
                          <a:spcPct val="115000"/>
                        </a:lnSpc>
                        <a:spcBef>
                          <a:spcPts val="0"/>
                        </a:spcBef>
                        <a:spcAft>
                          <a:spcPts val="0"/>
                        </a:spcAft>
                      </a:pPr>
                      <a:r>
                        <a:rPr lang="en-US" sz="1400" dirty="0">
                          <a:effectLst/>
                        </a:rPr>
                        <a:t>Total: 37 </a:t>
                      </a:r>
                      <a:r>
                        <a:rPr lang="en-US" sz="1400" dirty="0" err="1">
                          <a:effectLst/>
                        </a:rPr>
                        <a:t>indikator</a:t>
                      </a:r>
                      <a:endParaRPr lang="de-DE" sz="1400" dirty="0">
                        <a:effectLst/>
                        <a:latin typeface="Calibri" panose="020F0502020204030204"/>
                        <a:ea typeface="Calibri" panose="020F0502020204030204"/>
                        <a:cs typeface="Times New Roman" panose="02020603050405020304"/>
                      </a:endParaRPr>
                    </a:p>
                  </a:txBody>
                  <a:tcPr marL="44139" marR="44139" marT="0" marB="0"/>
                </a:tc>
                <a:tc>
                  <a:txBody>
                    <a:bodyPr/>
                    <a:lstStyle/>
                    <a:p>
                      <a:pPr marL="0" marR="0" algn="just">
                        <a:lnSpc>
                          <a:spcPct val="115000"/>
                        </a:lnSpc>
                        <a:spcBef>
                          <a:spcPts val="0"/>
                        </a:spcBef>
                        <a:spcAft>
                          <a:spcPts val="0"/>
                        </a:spcAft>
                      </a:pPr>
                      <a:r>
                        <a:rPr lang="en-US" sz="1400" dirty="0">
                          <a:effectLst/>
                        </a:rPr>
                        <a:t>Baseline score</a:t>
                      </a:r>
                      <a:endParaRPr lang="de-DE" sz="1400" dirty="0">
                        <a:effectLst/>
                        <a:latin typeface="Calibri" panose="020F0502020204030204"/>
                        <a:ea typeface="Calibri" panose="020F0502020204030204"/>
                        <a:cs typeface="Times New Roman" panose="02020603050405020304"/>
                      </a:endParaRPr>
                    </a:p>
                  </a:txBody>
                  <a:tcPr marL="44139" marR="44139" marT="0" marB="0"/>
                </a:tc>
              </a:tr>
            </a:tbl>
          </a:graphicData>
        </a:graphic>
      </p:graphicFrame>
      <p:sp>
        <p:nvSpPr>
          <p:cNvPr id="7" name="Rectangle 6"/>
          <p:cNvSpPr/>
          <p:nvPr/>
        </p:nvSpPr>
        <p:spPr>
          <a:xfrm>
            <a:off x="589585" y="414481"/>
            <a:ext cx="5362365" cy="461665"/>
          </a:xfrm>
          <a:prstGeom prst="rect">
            <a:avLst/>
          </a:prstGeom>
        </p:spPr>
        <p:txBody>
          <a:bodyPr wrap="none">
            <a:spAutoFit/>
          </a:bodyPr>
          <a:lstStyle/>
          <a:p>
            <a:r>
              <a:rPr lang="de-DE" sz="2400" b="1" dirty="0"/>
              <a:t>contoh dokumen ketahanan energi </a:t>
            </a:r>
            <a:endParaRPr lang="de-DE" sz="2400" b="1" dirty="0"/>
          </a:p>
        </p:txBody>
      </p:sp>
      <p:pic>
        <p:nvPicPr>
          <p:cNvPr id="2" name="Content Placeholder 2" descr="logo_blue kecil PUSHEP"/>
          <p:cNvPicPr>
            <a:picLocks noChangeAspect="1"/>
          </p:cNvPicPr>
          <p:nvPr>
            <p:ph sz="half" idx="2"/>
          </p:nvPr>
        </p:nvPicPr>
        <p:blipFill>
          <a:blip r:embed="rId1"/>
          <a:stretch>
            <a:fillRect/>
          </a:stretch>
        </p:blipFill>
        <p:spPr>
          <a:xfrm>
            <a:off x="613410" y="5363210"/>
            <a:ext cx="1358342" cy="900000"/>
          </a:xfrm>
          <a:prstGeom prst="rect">
            <a:avLst/>
          </a:prstGeom>
          <a:scene3d>
            <a:camera prst="orthographicFront"/>
            <a:lightRig rig="glow" dir="t">
              <a:rot lat="0" lon="0" rev="0"/>
            </a:lightRig>
          </a:scene3d>
          <a:sp3d extrusionH="76200" prstMaterial="translucentPowder">
            <a:extrusionClr>
              <a:schemeClr val="tx1"/>
            </a:extrusionClr>
          </a:sp3d>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4.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464646"/>
    </a:dk2>
    <a:lt2>
      <a:srgbClr val="DEF5FA"/>
    </a:lt2>
    <a:accent1>
      <a:srgbClr val="FFFF00"/>
    </a:accent1>
    <a:accent2>
      <a:srgbClr val="DA1F28"/>
    </a:accent2>
    <a:accent3>
      <a:srgbClr val="2A4A75"/>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464646"/>
    </a:dk2>
    <a:lt2>
      <a:srgbClr val="DEF5FA"/>
    </a:lt2>
    <a:accent1>
      <a:srgbClr val="FFFF00"/>
    </a:accent1>
    <a:accent2>
      <a:srgbClr val="DA1F28"/>
    </a:accent2>
    <a:accent3>
      <a:srgbClr val="2A4A75"/>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Equity</Template>
  <TotalTime>0</TotalTime>
  <Words>10012</Words>
  <Application>WPS Presentation</Application>
  <PresentationFormat>On-screen Show (4:3)</PresentationFormat>
  <Paragraphs>371</Paragraphs>
  <Slides>24</Slides>
  <Notes>6</Notes>
  <HiddenSlides>0</HiddenSlides>
  <MMClips>0</MMClips>
  <ScaleCrop>false</ScaleCrop>
  <HeadingPairs>
    <vt:vector size="6" baseType="variant">
      <vt:variant>
        <vt:lpstr>已用的字体</vt:lpstr>
      </vt:variant>
      <vt:variant>
        <vt:i4>24</vt:i4>
      </vt:variant>
      <vt:variant>
        <vt:lpstr>主题</vt:lpstr>
      </vt:variant>
      <vt:variant>
        <vt:i4>1</vt:i4>
      </vt:variant>
      <vt:variant>
        <vt:lpstr>幻灯片标题</vt:lpstr>
      </vt:variant>
      <vt:variant>
        <vt:i4>24</vt:i4>
      </vt:variant>
    </vt:vector>
  </HeadingPairs>
  <TitlesOfParts>
    <vt:vector size="49" baseType="lpstr">
      <vt:lpstr>Arial</vt:lpstr>
      <vt:lpstr>SimSun</vt:lpstr>
      <vt:lpstr>Wingdings</vt:lpstr>
      <vt:lpstr>Wingdings 2</vt:lpstr>
      <vt:lpstr>Cambria</vt:lpstr>
      <vt:lpstr>Arial Rounded MT Bold</vt:lpstr>
      <vt:lpstr>Calibri</vt:lpstr>
      <vt:lpstr>Helvetica</vt:lpstr>
      <vt:lpstr>Gill Sans MT</vt:lpstr>
      <vt:lpstr>Wingdings 3</vt:lpstr>
      <vt:lpstr>Verdana</vt:lpstr>
      <vt:lpstr>Garamond</vt:lpstr>
      <vt:lpstr>Lucida Sans Unicode</vt:lpstr>
      <vt:lpstr>Aharoni</vt:lpstr>
      <vt:lpstr>Segoe Print</vt:lpstr>
      <vt:lpstr>Calibri</vt:lpstr>
      <vt:lpstr>Times New Roman</vt:lpstr>
      <vt:lpstr>Tahoma</vt:lpstr>
      <vt:lpstr>Perpetua</vt:lpstr>
      <vt:lpstr>Microsoft YaHei</vt:lpstr>
      <vt:lpstr>Arial Unicode MS</vt:lpstr>
      <vt:lpstr>Franklin Gothic Book</vt:lpstr>
      <vt:lpstr>Wingdings</vt:lpstr>
      <vt:lpstr>Edwardian Script ITC</vt:lpstr>
      <vt:lpstr>Equity</vt:lpstr>
      <vt:lpstr>Energy Fund dan Petroleum sebagai stimulus keadilan energi bagi seluruh rakyat Indonesia</vt:lpstr>
      <vt:lpstr>PowerPoint 演示文稿</vt:lpstr>
      <vt:lpstr>PowerPoint 演示文稿</vt:lpstr>
      <vt:lpstr>PowerPoint 演示文稿</vt:lpstr>
      <vt:lpstr>PowerPoint 演示文稿</vt:lpstr>
      <vt:lpstr>PowerPoint 演示文稿</vt:lpstr>
      <vt:lpstr>Urgensi Dana Ketahanan Energi Bagi Indonesia</vt:lpstr>
      <vt:lpstr>PowerPoint 演示文稿</vt:lpstr>
      <vt:lpstr>PowerPoint 演示文稿</vt:lpstr>
      <vt:lpstr>PENILAIAN DUNIA INTERNASIONAL  TERHADAP KETAHANAN ENERGI INDONESIA</vt:lpstr>
      <vt:lpstr>Energy Trilemma Index  untuk Indonesia tahun 2015</vt:lpstr>
      <vt:lpstr>PowerPoint 演示文稿</vt:lpstr>
      <vt:lpstr>Strategic Petroleum Reserve/SPR (1)</vt:lpstr>
      <vt:lpstr>Strategic Petroleum Reserve/SPR (2)</vt:lpstr>
      <vt:lpstr>PowerPoint 演示文稿</vt:lpstr>
      <vt:lpstr>Dasar Hukum Petroleum Fund (1)</vt:lpstr>
      <vt:lpstr>Dasar Hukum Petroleum Fund (2)</vt:lpstr>
      <vt:lpstr>PowerPoint 演示文稿</vt:lpstr>
      <vt:lpstr>Transformasi Energi Konvensional Menuju Energi Modern</vt:lpstr>
      <vt:lpstr>PowerPoint 演示文稿</vt:lpstr>
      <vt:lpstr>PowerPoint 演示文稿</vt:lpstr>
      <vt:lpstr>Rekomendasi (1)</vt:lpstr>
      <vt:lpstr>Rekomendasi (2)</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PERAN DKE SEBAGAI STIMULUS  PENGEMBANGAN ENERGI BARU  DAN TERBARUKAN</dc:title>
  <dc:creator>www.sonifahruri.com</dc:creator>
  <cp:lastModifiedBy>puhsep 02</cp:lastModifiedBy>
  <cp:revision>36</cp:revision>
  <dcterms:created xsi:type="dcterms:W3CDTF">2016-02-16T00:21:00Z</dcterms:created>
  <dcterms:modified xsi:type="dcterms:W3CDTF">2020-03-23T10:15:38Z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1033-11.2.0.9232</vt:lpwstr>
  </property>
</Properties>
</file>