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7" r:id="rId3"/>
    <p:sldId id="258" r:id="rId4"/>
    <p:sldId id="265" r:id="rId5"/>
    <p:sldId id="263" r:id="rId6"/>
    <p:sldId id="276" r:id="rId7"/>
    <p:sldId id="285" r:id="rId8"/>
    <p:sldId id="264" r:id="rId9"/>
    <p:sldId id="287" r:id="rId10"/>
    <p:sldId id="261" r:id="rId11"/>
    <p:sldId id="262" r:id="rId12"/>
    <p:sldId id="259" r:id="rId13"/>
    <p:sldId id="260" r:id="rId14"/>
    <p:sldId id="266" r:id="rId15"/>
    <p:sldId id="286" r:id="rId16"/>
    <p:sldId id="267" r:id="rId17"/>
    <p:sldId id="274" r:id="rId18"/>
    <p:sldId id="269" r:id="rId19"/>
    <p:sldId id="270" r:id="rId20"/>
    <p:sldId id="271" r:id="rId21"/>
    <p:sldId id="272" r:id="rId22"/>
    <p:sldId id="273" r:id="rId23"/>
    <p:sldId id="277" r:id="rId24"/>
    <p:sldId id="278" r:id="rId25"/>
    <p:sldId id="279" r:id="rId26"/>
    <p:sldId id="288" r:id="rId27"/>
    <p:sldId id="280" r:id="rId28"/>
    <p:sldId id="281" r:id="rId29"/>
    <p:sldId id="282" r:id="rId30"/>
    <p:sldId id="283" r:id="rId31"/>
    <p:sldId id="284" r:id="rId32"/>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26" autoAdjust="0"/>
    <p:restoredTop sz="94660"/>
  </p:normalViewPr>
  <p:slideViewPr>
    <p:cSldViewPr>
      <p:cViewPr varScale="1">
        <p:scale>
          <a:sx n="74" d="100"/>
          <a:sy n="74" d="100"/>
        </p:scale>
        <p:origin x="-129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0911708953047548E-2"/>
          <c:y val="0.14409684745544765"/>
          <c:w val="0.60953369866565699"/>
          <c:h val="0.71651116016635552"/>
        </c:manualLayout>
      </c:layout>
      <c:lineChart>
        <c:grouping val="standard"/>
        <c:varyColors val="0"/>
        <c:ser>
          <c:idx val="0"/>
          <c:order val="0"/>
          <c:tx>
            <c:strRef>
              <c:f>Sheet1!$B$1</c:f>
              <c:strCache>
                <c:ptCount val="1"/>
                <c:pt idx="0">
                  <c:v>Column1</c:v>
                </c:pt>
              </c:strCache>
            </c:strRef>
          </c:tx>
          <c:marker>
            <c:symbol val="none"/>
          </c:marker>
          <c:cat>
            <c:numRef>
              <c:f>Sheet1!$A$2:$A$9</c:f>
              <c:numCache>
                <c:formatCode>General</c:formatCode>
                <c:ptCount val="8"/>
              </c:numCache>
            </c:numRef>
          </c:cat>
          <c:val>
            <c:numRef>
              <c:f>Sheet1!$B$2:$B$9</c:f>
              <c:numCache>
                <c:formatCode>General</c:formatCode>
                <c:ptCount val="8"/>
                <c:pt idx="3">
                  <c:v>12</c:v>
                </c:pt>
                <c:pt idx="4">
                  <c:v>2</c:v>
                </c:pt>
              </c:numCache>
            </c:numRef>
          </c:val>
          <c:smooth val="0"/>
        </c:ser>
        <c:dLbls>
          <c:showLegendKey val="0"/>
          <c:showVal val="0"/>
          <c:showCatName val="0"/>
          <c:showSerName val="0"/>
          <c:showPercent val="0"/>
          <c:showBubbleSize val="0"/>
        </c:dLbls>
        <c:marker val="1"/>
        <c:smooth val="0"/>
        <c:axId val="24902656"/>
        <c:axId val="22877312"/>
      </c:lineChart>
      <c:catAx>
        <c:axId val="24902656"/>
        <c:scaling>
          <c:orientation val="minMax"/>
        </c:scaling>
        <c:delete val="0"/>
        <c:axPos val="b"/>
        <c:title>
          <c:tx>
            <c:rich>
              <a:bodyPr/>
              <a:lstStyle/>
              <a:p>
                <a:pPr>
                  <a:defRPr/>
                </a:pPr>
                <a:r>
                  <a:rPr lang="id-ID" dirty="0" smtClean="0"/>
                  <a:t>Quantity</a:t>
                </a:r>
                <a:endParaRPr lang="id-ID" dirty="0"/>
              </a:p>
            </c:rich>
          </c:tx>
          <c:layout/>
          <c:overlay val="0"/>
        </c:title>
        <c:numFmt formatCode="General" sourceLinked="1"/>
        <c:majorTickMark val="out"/>
        <c:minorTickMark val="none"/>
        <c:tickLblPos val="nextTo"/>
        <c:crossAx val="22877312"/>
        <c:crosses val="autoZero"/>
        <c:auto val="1"/>
        <c:lblAlgn val="ctr"/>
        <c:lblOffset val="100"/>
        <c:noMultiLvlLbl val="0"/>
      </c:catAx>
      <c:valAx>
        <c:axId val="22877312"/>
        <c:scaling>
          <c:orientation val="minMax"/>
        </c:scaling>
        <c:delete val="1"/>
        <c:axPos val="l"/>
        <c:majorGridlines/>
        <c:title>
          <c:tx>
            <c:rich>
              <a:bodyPr rot="0" vert="wordArtVert"/>
              <a:lstStyle/>
              <a:p>
                <a:pPr>
                  <a:defRPr/>
                </a:pPr>
                <a:r>
                  <a:rPr lang="id-ID" dirty="0" smtClean="0"/>
                  <a:t>Price</a:t>
                </a:r>
                <a:endParaRPr lang="id-ID" dirty="0"/>
              </a:p>
            </c:rich>
          </c:tx>
          <c:layout/>
          <c:overlay val="0"/>
        </c:title>
        <c:numFmt formatCode="General" sourceLinked="1"/>
        <c:majorTickMark val="out"/>
        <c:minorTickMark val="none"/>
        <c:tickLblPos val="nextTo"/>
        <c:crossAx val="2490265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B6D8DC-C223-4B81-B2DB-5F500E9F8D77}"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id-ID"/>
        </a:p>
      </dgm:t>
    </dgm:pt>
    <dgm:pt modelId="{D1454B64-25BF-4A4E-8CC5-827A6742DDF2}">
      <dgm:prSet phldrT="[Text]"/>
      <dgm:spPr/>
      <dgm:t>
        <a:bodyPr/>
        <a:lstStyle/>
        <a:p>
          <a:r>
            <a:rPr lang="id-ID" dirty="0" smtClean="0"/>
            <a:t>Sebelum Reformasi</a:t>
          </a:r>
          <a:endParaRPr lang="id-ID" dirty="0"/>
        </a:p>
      </dgm:t>
    </dgm:pt>
    <dgm:pt modelId="{95F05C8B-2983-4779-88BD-54CCC7B3B7F6}" type="parTrans" cxnId="{D5F10906-2823-4226-90F6-5A069A1751B3}">
      <dgm:prSet/>
      <dgm:spPr/>
      <dgm:t>
        <a:bodyPr/>
        <a:lstStyle/>
        <a:p>
          <a:endParaRPr lang="id-ID"/>
        </a:p>
      </dgm:t>
    </dgm:pt>
    <dgm:pt modelId="{1E4D95B7-E9CA-469A-8382-65BE3990E8FF}" type="sibTrans" cxnId="{D5F10906-2823-4226-90F6-5A069A1751B3}">
      <dgm:prSet/>
      <dgm:spPr/>
      <dgm:t>
        <a:bodyPr/>
        <a:lstStyle/>
        <a:p>
          <a:endParaRPr lang="id-ID"/>
        </a:p>
      </dgm:t>
    </dgm:pt>
    <dgm:pt modelId="{D83A8699-7E56-4DE1-9A10-BE9E16465049}">
      <dgm:prSet phldrT="[Text]"/>
      <dgm:spPr/>
      <dgm:t>
        <a:bodyPr/>
        <a:lstStyle/>
        <a:p>
          <a:r>
            <a:rPr lang="id-ID" dirty="0" smtClean="0"/>
            <a:t>UU No. 44/Prp/1960 Tentang Pertambangan Minyak dan Gas Bumi</a:t>
          </a:r>
          <a:endParaRPr lang="id-ID" dirty="0"/>
        </a:p>
      </dgm:t>
    </dgm:pt>
    <dgm:pt modelId="{614325CC-0151-4576-9A20-AF1D9BCBB9D2}" type="parTrans" cxnId="{EEBA2752-8998-4105-98C4-C93B3B0C9F57}">
      <dgm:prSet/>
      <dgm:spPr/>
      <dgm:t>
        <a:bodyPr/>
        <a:lstStyle/>
        <a:p>
          <a:endParaRPr lang="id-ID"/>
        </a:p>
      </dgm:t>
    </dgm:pt>
    <dgm:pt modelId="{DE8D8A8B-10F4-4CDB-A016-C21896B04DB7}" type="sibTrans" cxnId="{EEBA2752-8998-4105-98C4-C93B3B0C9F57}">
      <dgm:prSet/>
      <dgm:spPr/>
      <dgm:t>
        <a:bodyPr/>
        <a:lstStyle/>
        <a:p>
          <a:endParaRPr lang="id-ID"/>
        </a:p>
      </dgm:t>
    </dgm:pt>
    <dgm:pt modelId="{6AB3B29D-C68D-49C5-8554-5A0A63E42C4A}">
      <dgm:prSet phldrT="[Text]"/>
      <dgm:spPr/>
      <dgm:t>
        <a:bodyPr/>
        <a:lstStyle/>
        <a:p>
          <a:r>
            <a:rPr lang="id-ID" dirty="0" smtClean="0"/>
            <a:t>Pasca Reformasi</a:t>
          </a:r>
          <a:endParaRPr lang="id-ID" dirty="0"/>
        </a:p>
      </dgm:t>
    </dgm:pt>
    <dgm:pt modelId="{9F9AE47B-4D9E-4B2E-9B3B-7E274ADA9F5B}" type="parTrans" cxnId="{C1975E87-2FC0-440F-882E-A9081C82D547}">
      <dgm:prSet/>
      <dgm:spPr/>
      <dgm:t>
        <a:bodyPr/>
        <a:lstStyle/>
        <a:p>
          <a:endParaRPr lang="id-ID"/>
        </a:p>
      </dgm:t>
    </dgm:pt>
    <dgm:pt modelId="{1FF5CB11-9D7A-4706-AE3E-D9D79C0CE7E7}" type="sibTrans" cxnId="{C1975E87-2FC0-440F-882E-A9081C82D547}">
      <dgm:prSet/>
      <dgm:spPr/>
      <dgm:t>
        <a:bodyPr/>
        <a:lstStyle/>
        <a:p>
          <a:endParaRPr lang="id-ID"/>
        </a:p>
      </dgm:t>
    </dgm:pt>
    <dgm:pt modelId="{6FF7341B-9ACC-4B43-84A0-CA7FEDAD4CE7}">
      <dgm:prSet phldrT="[Text]"/>
      <dgm:spPr/>
      <dgm:t>
        <a:bodyPr/>
        <a:lstStyle/>
        <a:p>
          <a:r>
            <a:rPr lang="id-ID" dirty="0" smtClean="0"/>
            <a:t>UU No. 22/2001 Tentang Pertambangan minyak dan Gas Bumi</a:t>
          </a:r>
          <a:endParaRPr lang="id-ID" dirty="0"/>
        </a:p>
      </dgm:t>
    </dgm:pt>
    <dgm:pt modelId="{5DD7D7B5-E3FE-41AA-A590-9ADE3B522589}" type="parTrans" cxnId="{36F222E3-D062-410D-AFCB-9661A348B2A3}">
      <dgm:prSet/>
      <dgm:spPr/>
      <dgm:t>
        <a:bodyPr/>
        <a:lstStyle/>
        <a:p>
          <a:endParaRPr lang="id-ID"/>
        </a:p>
      </dgm:t>
    </dgm:pt>
    <dgm:pt modelId="{0F67A320-46F9-47D0-8C88-9A9255232A8D}" type="sibTrans" cxnId="{36F222E3-D062-410D-AFCB-9661A348B2A3}">
      <dgm:prSet/>
      <dgm:spPr/>
      <dgm:t>
        <a:bodyPr/>
        <a:lstStyle/>
        <a:p>
          <a:endParaRPr lang="id-ID"/>
        </a:p>
      </dgm:t>
    </dgm:pt>
    <dgm:pt modelId="{B41584FA-D78E-4402-BCB5-BAB5F5B0D16A}">
      <dgm:prSet/>
      <dgm:spPr/>
      <dgm:t>
        <a:bodyPr/>
        <a:lstStyle/>
        <a:p>
          <a:r>
            <a:rPr lang="id-ID" dirty="0" smtClean="0"/>
            <a:t>UU No. 8/1971 Tentang Perusahaan Pertambangan Minyak dan Gas Bumi Negara</a:t>
          </a:r>
        </a:p>
      </dgm:t>
    </dgm:pt>
    <dgm:pt modelId="{64D6447C-91A2-4395-BE9C-1F639CEBF1E8}" type="parTrans" cxnId="{E5BC405C-6910-4F1F-BCE5-6515D51AE46C}">
      <dgm:prSet/>
      <dgm:spPr/>
      <dgm:t>
        <a:bodyPr/>
        <a:lstStyle/>
        <a:p>
          <a:endParaRPr lang="id-ID"/>
        </a:p>
      </dgm:t>
    </dgm:pt>
    <dgm:pt modelId="{D48D6B51-68A2-4DAA-A31F-25CED6BEB4B2}" type="sibTrans" cxnId="{E5BC405C-6910-4F1F-BCE5-6515D51AE46C}">
      <dgm:prSet/>
      <dgm:spPr/>
      <dgm:t>
        <a:bodyPr/>
        <a:lstStyle/>
        <a:p>
          <a:endParaRPr lang="id-ID"/>
        </a:p>
      </dgm:t>
    </dgm:pt>
    <dgm:pt modelId="{25C6AC7B-7613-4308-B7BA-01F9AC68010C}" type="pres">
      <dgm:prSet presAssocID="{47B6D8DC-C223-4B81-B2DB-5F500E9F8D77}" presName="Name0" presStyleCnt="0">
        <dgm:presLayoutVars>
          <dgm:dir/>
          <dgm:animLvl val="lvl"/>
          <dgm:resizeHandles val="exact"/>
        </dgm:presLayoutVars>
      </dgm:prSet>
      <dgm:spPr/>
      <dgm:t>
        <a:bodyPr/>
        <a:lstStyle/>
        <a:p>
          <a:endParaRPr lang="id-ID"/>
        </a:p>
      </dgm:t>
    </dgm:pt>
    <dgm:pt modelId="{B95CBA5A-E26C-4459-9E1F-5C080EAC8D38}" type="pres">
      <dgm:prSet presAssocID="{D1454B64-25BF-4A4E-8CC5-827A6742DDF2}" presName="composite" presStyleCnt="0"/>
      <dgm:spPr/>
    </dgm:pt>
    <dgm:pt modelId="{801E1C0B-B729-441F-BD23-92F76E82AEEB}" type="pres">
      <dgm:prSet presAssocID="{D1454B64-25BF-4A4E-8CC5-827A6742DDF2}" presName="parTx" presStyleLbl="alignNode1" presStyleIdx="0" presStyleCnt="2">
        <dgm:presLayoutVars>
          <dgm:chMax val="0"/>
          <dgm:chPref val="0"/>
          <dgm:bulletEnabled val="1"/>
        </dgm:presLayoutVars>
      </dgm:prSet>
      <dgm:spPr/>
      <dgm:t>
        <a:bodyPr/>
        <a:lstStyle/>
        <a:p>
          <a:endParaRPr lang="id-ID"/>
        </a:p>
      </dgm:t>
    </dgm:pt>
    <dgm:pt modelId="{567674EC-F249-466E-8847-DDF4C6E3A7A9}" type="pres">
      <dgm:prSet presAssocID="{D1454B64-25BF-4A4E-8CC5-827A6742DDF2}" presName="desTx" presStyleLbl="alignAccFollowNode1" presStyleIdx="0" presStyleCnt="2">
        <dgm:presLayoutVars>
          <dgm:bulletEnabled val="1"/>
        </dgm:presLayoutVars>
      </dgm:prSet>
      <dgm:spPr/>
      <dgm:t>
        <a:bodyPr/>
        <a:lstStyle/>
        <a:p>
          <a:endParaRPr lang="id-ID"/>
        </a:p>
      </dgm:t>
    </dgm:pt>
    <dgm:pt modelId="{86B576FD-E5AD-4B4B-99C9-DE5DFF35AB6B}" type="pres">
      <dgm:prSet presAssocID="{1E4D95B7-E9CA-469A-8382-65BE3990E8FF}" presName="space" presStyleCnt="0"/>
      <dgm:spPr/>
    </dgm:pt>
    <dgm:pt modelId="{D24C31D2-B05A-4EE5-8D09-5F532CFBF291}" type="pres">
      <dgm:prSet presAssocID="{6AB3B29D-C68D-49C5-8554-5A0A63E42C4A}" presName="composite" presStyleCnt="0"/>
      <dgm:spPr/>
    </dgm:pt>
    <dgm:pt modelId="{8DB72E26-2ABF-4E57-BCC5-208B6FB2550E}" type="pres">
      <dgm:prSet presAssocID="{6AB3B29D-C68D-49C5-8554-5A0A63E42C4A}" presName="parTx" presStyleLbl="alignNode1" presStyleIdx="1" presStyleCnt="2">
        <dgm:presLayoutVars>
          <dgm:chMax val="0"/>
          <dgm:chPref val="0"/>
          <dgm:bulletEnabled val="1"/>
        </dgm:presLayoutVars>
      </dgm:prSet>
      <dgm:spPr/>
      <dgm:t>
        <a:bodyPr/>
        <a:lstStyle/>
        <a:p>
          <a:endParaRPr lang="id-ID"/>
        </a:p>
      </dgm:t>
    </dgm:pt>
    <dgm:pt modelId="{3D1F2110-03EC-4B6A-827D-8160161CA25F}" type="pres">
      <dgm:prSet presAssocID="{6AB3B29D-C68D-49C5-8554-5A0A63E42C4A}" presName="desTx" presStyleLbl="alignAccFollowNode1" presStyleIdx="1" presStyleCnt="2">
        <dgm:presLayoutVars>
          <dgm:bulletEnabled val="1"/>
        </dgm:presLayoutVars>
      </dgm:prSet>
      <dgm:spPr/>
      <dgm:t>
        <a:bodyPr/>
        <a:lstStyle/>
        <a:p>
          <a:endParaRPr lang="id-ID"/>
        </a:p>
      </dgm:t>
    </dgm:pt>
  </dgm:ptLst>
  <dgm:cxnLst>
    <dgm:cxn modelId="{E5BC405C-6910-4F1F-BCE5-6515D51AE46C}" srcId="{D1454B64-25BF-4A4E-8CC5-827A6742DDF2}" destId="{B41584FA-D78E-4402-BCB5-BAB5F5B0D16A}" srcOrd="1" destOrd="0" parTransId="{64D6447C-91A2-4395-BE9C-1F639CEBF1E8}" sibTransId="{D48D6B51-68A2-4DAA-A31F-25CED6BEB4B2}"/>
    <dgm:cxn modelId="{D5F10906-2823-4226-90F6-5A069A1751B3}" srcId="{47B6D8DC-C223-4B81-B2DB-5F500E9F8D77}" destId="{D1454B64-25BF-4A4E-8CC5-827A6742DDF2}" srcOrd="0" destOrd="0" parTransId="{95F05C8B-2983-4779-88BD-54CCC7B3B7F6}" sibTransId="{1E4D95B7-E9CA-469A-8382-65BE3990E8FF}"/>
    <dgm:cxn modelId="{0D5703AB-1BBD-4919-99A0-DE22282362A3}" type="presOf" srcId="{D83A8699-7E56-4DE1-9A10-BE9E16465049}" destId="{567674EC-F249-466E-8847-DDF4C6E3A7A9}" srcOrd="0" destOrd="0" presId="urn:microsoft.com/office/officeart/2005/8/layout/hList1"/>
    <dgm:cxn modelId="{0ECDB541-EBD2-45A3-81CC-7E396E9FB930}" type="presOf" srcId="{B41584FA-D78E-4402-BCB5-BAB5F5B0D16A}" destId="{567674EC-F249-466E-8847-DDF4C6E3A7A9}" srcOrd="0" destOrd="1" presId="urn:microsoft.com/office/officeart/2005/8/layout/hList1"/>
    <dgm:cxn modelId="{EEBA2752-8998-4105-98C4-C93B3B0C9F57}" srcId="{D1454B64-25BF-4A4E-8CC5-827A6742DDF2}" destId="{D83A8699-7E56-4DE1-9A10-BE9E16465049}" srcOrd="0" destOrd="0" parTransId="{614325CC-0151-4576-9A20-AF1D9BCBB9D2}" sibTransId="{DE8D8A8B-10F4-4CDB-A016-C21896B04DB7}"/>
    <dgm:cxn modelId="{7F163B7B-CF4F-4C7C-9FE4-A49CA26982CD}" type="presOf" srcId="{6FF7341B-9ACC-4B43-84A0-CA7FEDAD4CE7}" destId="{3D1F2110-03EC-4B6A-827D-8160161CA25F}" srcOrd="0" destOrd="0" presId="urn:microsoft.com/office/officeart/2005/8/layout/hList1"/>
    <dgm:cxn modelId="{C1975E87-2FC0-440F-882E-A9081C82D547}" srcId="{47B6D8DC-C223-4B81-B2DB-5F500E9F8D77}" destId="{6AB3B29D-C68D-49C5-8554-5A0A63E42C4A}" srcOrd="1" destOrd="0" parTransId="{9F9AE47B-4D9E-4B2E-9B3B-7E274ADA9F5B}" sibTransId="{1FF5CB11-9D7A-4706-AE3E-D9D79C0CE7E7}"/>
    <dgm:cxn modelId="{46DE7974-5866-4C9B-B133-E36F1ED4D476}" type="presOf" srcId="{6AB3B29D-C68D-49C5-8554-5A0A63E42C4A}" destId="{8DB72E26-2ABF-4E57-BCC5-208B6FB2550E}" srcOrd="0" destOrd="0" presId="urn:microsoft.com/office/officeart/2005/8/layout/hList1"/>
    <dgm:cxn modelId="{36F222E3-D062-410D-AFCB-9661A348B2A3}" srcId="{6AB3B29D-C68D-49C5-8554-5A0A63E42C4A}" destId="{6FF7341B-9ACC-4B43-84A0-CA7FEDAD4CE7}" srcOrd="0" destOrd="0" parTransId="{5DD7D7B5-E3FE-41AA-A590-9ADE3B522589}" sibTransId="{0F67A320-46F9-47D0-8C88-9A9255232A8D}"/>
    <dgm:cxn modelId="{5539C1D7-543D-417F-AE9C-AADADDB25868}" type="presOf" srcId="{47B6D8DC-C223-4B81-B2DB-5F500E9F8D77}" destId="{25C6AC7B-7613-4308-B7BA-01F9AC68010C}" srcOrd="0" destOrd="0" presId="urn:microsoft.com/office/officeart/2005/8/layout/hList1"/>
    <dgm:cxn modelId="{25506949-D154-44BC-B10C-A1F188944BBA}" type="presOf" srcId="{D1454B64-25BF-4A4E-8CC5-827A6742DDF2}" destId="{801E1C0B-B729-441F-BD23-92F76E82AEEB}" srcOrd="0" destOrd="0" presId="urn:microsoft.com/office/officeart/2005/8/layout/hList1"/>
    <dgm:cxn modelId="{EF777A9C-DC86-4E4B-8EEA-C234212B9682}" type="presParOf" srcId="{25C6AC7B-7613-4308-B7BA-01F9AC68010C}" destId="{B95CBA5A-E26C-4459-9E1F-5C080EAC8D38}" srcOrd="0" destOrd="0" presId="urn:microsoft.com/office/officeart/2005/8/layout/hList1"/>
    <dgm:cxn modelId="{EE30B4BF-D530-4B62-A603-73409440E6E6}" type="presParOf" srcId="{B95CBA5A-E26C-4459-9E1F-5C080EAC8D38}" destId="{801E1C0B-B729-441F-BD23-92F76E82AEEB}" srcOrd="0" destOrd="0" presId="urn:microsoft.com/office/officeart/2005/8/layout/hList1"/>
    <dgm:cxn modelId="{52E4842A-3E95-4F46-9A02-12CA6C2C3D57}" type="presParOf" srcId="{B95CBA5A-E26C-4459-9E1F-5C080EAC8D38}" destId="{567674EC-F249-466E-8847-DDF4C6E3A7A9}" srcOrd="1" destOrd="0" presId="urn:microsoft.com/office/officeart/2005/8/layout/hList1"/>
    <dgm:cxn modelId="{E83E7E2C-CAC2-44F6-8DA7-5642F556CF7A}" type="presParOf" srcId="{25C6AC7B-7613-4308-B7BA-01F9AC68010C}" destId="{86B576FD-E5AD-4B4B-99C9-DE5DFF35AB6B}" srcOrd="1" destOrd="0" presId="urn:microsoft.com/office/officeart/2005/8/layout/hList1"/>
    <dgm:cxn modelId="{FCC92CEE-ED87-416A-8FDB-9CB83A81ECFE}" type="presParOf" srcId="{25C6AC7B-7613-4308-B7BA-01F9AC68010C}" destId="{D24C31D2-B05A-4EE5-8D09-5F532CFBF291}" srcOrd="2" destOrd="0" presId="urn:microsoft.com/office/officeart/2005/8/layout/hList1"/>
    <dgm:cxn modelId="{099D8FC4-5739-4DB2-9E16-349381108244}" type="presParOf" srcId="{D24C31D2-B05A-4EE5-8D09-5F532CFBF291}" destId="{8DB72E26-2ABF-4E57-BCC5-208B6FB2550E}" srcOrd="0" destOrd="0" presId="urn:microsoft.com/office/officeart/2005/8/layout/hList1"/>
    <dgm:cxn modelId="{B6BF16F7-169C-43E0-8F12-D919DAADE537}" type="presParOf" srcId="{D24C31D2-B05A-4EE5-8D09-5F532CFBF291}" destId="{3D1F2110-03EC-4B6A-827D-8160161CA25F}"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7B6D8DC-C223-4B81-B2DB-5F500E9F8D77}"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id-ID"/>
        </a:p>
      </dgm:t>
    </dgm:pt>
    <dgm:pt modelId="{D1454B64-25BF-4A4E-8CC5-827A6742DDF2}">
      <dgm:prSet phldrT="[Text]"/>
      <dgm:spPr/>
      <dgm:t>
        <a:bodyPr/>
        <a:lstStyle/>
        <a:p>
          <a:r>
            <a:rPr lang="id-ID" dirty="0" smtClean="0"/>
            <a:t>Sebelum Reformasi </a:t>
          </a:r>
        </a:p>
        <a:p>
          <a:r>
            <a:rPr lang="id-ID" dirty="0" smtClean="0"/>
            <a:t>(UU No. 60/Prp/1960)</a:t>
          </a:r>
          <a:endParaRPr lang="id-ID" dirty="0"/>
        </a:p>
      </dgm:t>
    </dgm:pt>
    <dgm:pt modelId="{95F05C8B-2983-4779-88BD-54CCC7B3B7F6}" type="parTrans" cxnId="{D5F10906-2823-4226-90F6-5A069A1751B3}">
      <dgm:prSet/>
      <dgm:spPr/>
      <dgm:t>
        <a:bodyPr/>
        <a:lstStyle/>
        <a:p>
          <a:endParaRPr lang="id-ID"/>
        </a:p>
      </dgm:t>
    </dgm:pt>
    <dgm:pt modelId="{1E4D95B7-E9CA-469A-8382-65BE3990E8FF}" type="sibTrans" cxnId="{D5F10906-2823-4226-90F6-5A069A1751B3}">
      <dgm:prSet/>
      <dgm:spPr/>
      <dgm:t>
        <a:bodyPr/>
        <a:lstStyle/>
        <a:p>
          <a:endParaRPr lang="id-ID"/>
        </a:p>
      </dgm:t>
    </dgm:pt>
    <dgm:pt modelId="{D83A8699-7E56-4DE1-9A10-BE9E16465049}">
      <dgm:prSet phldrT="[Text]"/>
      <dgm:spPr/>
      <dgm:t>
        <a:bodyPr/>
        <a:lstStyle/>
        <a:p>
          <a:r>
            <a:rPr lang="id-ID" dirty="0" smtClean="0"/>
            <a:t>Pasal 3 Ayat 2: Usaha Pertambangan minyak dan gas bumi dilaksanakan oleh Perusahaan Negara Semata</a:t>
          </a:r>
          <a:endParaRPr lang="id-ID" dirty="0"/>
        </a:p>
      </dgm:t>
    </dgm:pt>
    <dgm:pt modelId="{614325CC-0151-4576-9A20-AF1D9BCBB9D2}" type="parTrans" cxnId="{EEBA2752-8998-4105-98C4-C93B3B0C9F57}">
      <dgm:prSet/>
      <dgm:spPr/>
      <dgm:t>
        <a:bodyPr/>
        <a:lstStyle/>
        <a:p>
          <a:endParaRPr lang="id-ID"/>
        </a:p>
      </dgm:t>
    </dgm:pt>
    <dgm:pt modelId="{DE8D8A8B-10F4-4CDB-A016-C21896B04DB7}" type="sibTrans" cxnId="{EEBA2752-8998-4105-98C4-C93B3B0C9F57}">
      <dgm:prSet/>
      <dgm:spPr/>
      <dgm:t>
        <a:bodyPr/>
        <a:lstStyle/>
        <a:p>
          <a:endParaRPr lang="id-ID"/>
        </a:p>
      </dgm:t>
    </dgm:pt>
    <dgm:pt modelId="{6AB3B29D-C68D-49C5-8554-5A0A63E42C4A}">
      <dgm:prSet phldrT="[Text]"/>
      <dgm:spPr/>
      <dgm:t>
        <a:bodyPr/>
        <a:lstStyle/>
        <a:p>
          <a:r>
            <a:rPr lang="id-ID" dirty="0" smtClean="0"/>
            <a:t>Pasca Reformasi</a:t>
          </a:r>
          <a:br>
            <a:rPr lang="id-ID" dirty="0" smtClean="0"/>
          </a:br>
          <a:r>
            <a:rPr lang="id-ID" dirty="0" smtClean="0"/>
            <a:t>(UU No 22/2001)</a:t>
          </a:r>
          <a:endParaRPr lang="id-ID" dirty="0"/>
        </a:p>
      </dgm:t>
    </dgm:pt>
    <dgm:pt modelId="{9F9AE47B-4D9E-4B2E-9B3B-7E274ADA9F5B}" type="parTrans" cxnId="{C1975E87-2FC0-440F-882E-A9081C82D547}">
      <dgm:prSet/>
      <dgm:spPr/>
      <dgm:t>
        <a:bodyPr/>
        <a:lstStyle/>
        <a:p>
          <a:endParaRPr lang="id-ID"/>
        </a:p>
      </dgm:t>
    </dgm:pt>
    <dgm:pt modelId="{1FF5CB11-9D7A-4706-AE3E-D9D79C0CE7E7}" type="sibTrans" cxnId="{C1975E87-2FC0-440F-882E-A9081C82D547}">
      <dgm:prSet/>
      <dgm:spPr/>
      <dgm:t>
        <a:bodyPr/>
        <a:lstStyle/>
        <a:p>
          <a:endParaRPr lang="id-ID"/>
        </a:p>
      </dgm:t>
    </dgm:pt>
    <dgm:pt modelId="{6FF7341B-9ACC-4B43-84A0-CA7FEDAD4CE7}">
      <dgm:prSet phldrT="[Text]"/>
      <dgm:spPr/>
      <dgm:t>
        <a:bodyPr/>
        <a:lstStyle/>
        <a:p>
          <a:r>
            <a:rPr lang="id-ID" dirty="0" smtClean="0"/>
            <a:t>Pasal 9 Ayat 1: Kegiatan Usaha hulu dan Hilir dilaksanakan oleh</a:t>
          </a:r>
          <a:br>
            <a:rPr lang="id-ID" dirty="0" smtClean="0"/>
          </a:br>
          <a:r>
            <a:rPr lang="id-ID" dirty="0" smtClean="0"/>
            <a:t>a. Badan usaha milik negara</a:t>
          </a:r>
          <a:br>
            <a:rPr lang="id-ID" dirty="0" smtClean="0"/>
          </a:br>
          <a:r>
            <a:rPr lang="id-ID" dirty="0" smtClean="0"/>
            <a:t>b. Badan usaha milik daerah</a:t>
          </a:r>
          <a:br>
            <a:rPr lang="id-ID" dirty="0" smtClean="0"/>
          </a:br>
          <a:r>
            <a:rPr lang="id-ID" dirty="0" smtClean="0"/>
            <a:t>c. Koperasi;usaha kecil</a:t>
          </a:r>
          <a:br>
            <a:rPr lang="id-ID" dirty="0" smtClean="0"/>
          </a:br>
          <a:r>
            <a:rPr lang="id-ID" dirty="0" smtClean="0"/>
            <a:t>d. Badan usaha swasta</a:t>
          </a:r>
          <a:endParaRPr lang="id-ID" dirty="0"/>
        </a:p>
      </dgm:t>
    </dgm:pt>
    <dgm:pt modelId="{5DD7D7B5-E3FE-41AA-A590-9ADE3B522589}" type="parTrans" cxnId="{36F222E3-D062-410D-AFCB-9661A348B2A3}">
      <dgm:prSet/>
      <dgm:spPr/>
      <dgm:t>
        <a:bodyPr/>
        <a:lstStyle/>
        <a:p>
          <a:endParaRPr lang="id-ID"/>
        </a:p>
      </dgm:t>
    </dgm:pt>
    <dgm:pt modelId="{0F67A320-46F9-47D0-8C88-9A9255232A8D}" type="sibTrans" cxnId="{36F222E3-D062-410D-AFCB-9661A348B2A3}">
      <dgm:prSet/>
      <dgm:spPr/>
      <dgm:t>
        <a:bodyPr/>
        <a:lstStyle/>
        <a:p>
          <a:endParaRPr lang="id-ID"/>
        </a:p>
      </dgm:t>
    </dgm:pt>
    <dgm:pt modelId="{25C6AC7B-7613-4308-B7BA-01F9AC68010C}" type="pres">
      <dgm:prSet presAssocID="{47B6D8DC-C223-4B81-B2DB-5F500E9F8D77}" presName="Name0" presStyleCnt="0">
        <dgm:presLayoutVars>
          <dgm:dir/>
          <dgm:animLvl val="lvl"/>
          <dgm:resizeHandles val="exact"/>
        </dgm:presLayoutVars>
      </dgm:prSet>
      <dgm:spPr/>
      <dgm:t>
        <a:bodyPr/>
        <a:lstStyle/>
        <a:p>
          <a:endParaRPr lang="id-ID"/>
        </a:p>
      </dgm:t>
    </dgm:pt>
    <dgm:pt modelId="{B95CBA5A-E26C-4459-9E1F-5C080EAC8D38}" type="pres">
      <dgm:prSet presAssocID="{D1454B64-25BF-4A4E-8CC5-827A6742DDF2}" presName="composite" presStyleCnt="0"/>
      <dgm:spPr/>
    </dgm:pt>
    <dgm:pt modelId="{801E1C0B-B729-441F-BD23-92F76E82AEEB}" type="pres">
      <dgm:prSet presAssocID="{D1454B64-25BF-4A4E-8CC5-827A6742DDF2}" presName="parTx" presStyleLbl="alignNode1" presStyleIdx="0" presStyleCnt="2">
        <dgm:presLayoutVars>
          <dgm:chMax val="0"/>
          <dgm:chPref val="0"/>
          <dgm:bulletEnabled val="1"/>
        </dgm:presLayoutVars>
      </dgm:prSet>
      <dgm:spPr/>
      <dgm:t>
        <a:bodyPr/>
        <a:lstStyle/>
        <a:p>
          <a:endParaRPr lang="id-ID"/>
        </a:p>
      </dgm:t>
    </dgm:pt>
    <dgm:pt modelId="{567674EC-F249-466E-8847-DDF4C6E3A7A9}" type="pres">
      <dgm:prSet presAssocID="{D1454B64-25BF-4A4E-8CC5-827A6742DDF2}" presName="desTx" presStyleLbl="alignAccFollowNode1" presStyleIdx="0" presStyleCnt="2">
        <dgm:presLayoutVars>
          <dgm:bulletEnabled val="1"/>
        </dgm:presLayoutVars>
      </dgm:prSet>
      <dgm:spPr/>
      <dgm:t>
        <a:bodyPr/>
        <a:lstStyle/>
        <a:p>
          <a:endParaRPr lang="id-ID"/>
        </a:p>
      </dgm:t>
    </dgm:pt>
    <dgm:pt modelId="{86B576FD-E5AD-4B4B-99C9-DE5DFF35AB6B}" type="pres">
      <dgm:prSet presAssocID="{1E4D95B7-E9CA-469A-8382-65BE3990E8FF}" presName="space" presStyleCnt="0"/>
      <dgm:spPr/>
    </dgm:pt>
    <dgm:pt modelId="{D24C31D2-B05A-4EE5-8D09-5F532CFBF291}" type="pres">
      <dgm:prSet presAssocID="{6AB3B29D-C68D-49C5-8554-5A0A63E42C4A}" presName="composite" presStyleCnt="0"/>
      <dgm:spPr/>
    </dgm:pt>
    <dgm:pt modelId="{8DB72E26-2ABF-4E57-BCC5-208B6FB2550E}" type="pres">
      <dgm:prSet presAssocID="{6AB3B29D-C68D-49C5-8554-5A0A63E42C4A}" presName="parTx" presStyleLbl="alignNode1" presStyleIdx="1" presStyleCnt="2">
        <dgm:presLayoutVars>
          <dgm:chMax val="0"/>
          <dgm:chPref val="0"/>
          <dgm:bulletEnabled val="1"/>
        </dgm:presLayoutVars>
      </dgm:prSet>
      <dgm:spPr/>
      <dgm:t>
        <a:bodyPr/>
        <a:lstStyle/>
        <a:p>
          <a:endParaRPr lang="id-ID"/>
        </a:p>
      </dgm:t>
    </dgm:pt>
    <dgm:pt modelId="{3D1F2110-03EC-4B6A-827D-8160161CA25F}" type="pres">
      <dgm:prSet presAssocID="{6AB3B29D-C68D-49C5-8554-5A0A63E42C4A}" presName="desTx" presStyleLbl="alignAccFollowNode1" presStyleIdx="1" presStyleCnt="2">
        <dgm:presLayoutVars>
          <dgm:bulletEnabled val="1"/>
        </dgm:presLayoutVars>
      </dgm:prSet>
      <dgm:spPr/>
      <dgm:t>
        <a:bodyPr/>
        <a:lstStyle/>
        <a:p>
          <a:endParaRPr lang="id-ID"/>
        </a:p>
      </dgm:t>
    </dgm:pt>
  </dgm:ptLst>
  <dgm:cxnLst>
    <dgm:cxn modelId="{8956AE2C-45F5-4568-922E-09B5241FB8CA}" type="presOf" srcId="{6AB3B29D-C68D-49C5-8554-5A0A63E42C4A}" destId="{8DB72E26-2ABF-4E57-BCC5-208B6FB2550E}" srcOrd="0" destOrd="0" presId="urn:microsoft.com/office/officeart/2005/8/layout/hList1"/>
    <dgm:cxn modelId="{BCB86A5D-E99D-49DC-8E1A-37398A487643}" type="presOf" srcId="{D1454B64-25BF-4A4E-8CC5-827A6742DDF2}" destId="{801E1C0B-B729-441F-BD23-92F76E82AEEB}" srcOrd="0" destOrd="0" presId="urn:microsoft.com/office/officeart/2005/8/layout/hList1"/>
    <dgm:cxn modelId="{4422A4F1-2EA3-4B79-8413-ACA9BE7727F6}" type="presOf" srcId="{6FF7341B-9ACC-4B43-84A0-CA7FEDAD4CE7}" destId="{3D1F2110-03EC-4B6A-827D-8160161CA25F}" srcOrd="0" destOrd="0" presId="urn:microsoft.com/office/officeart/2005/8/layout/hList1"/>
    <dgm:cxn modelId="{D5F10906-2823-4226-90F6-5A069A1751B3}" srcId="{47B6D8DC-C223-4B81-B2DB-5F500E9F8D77}" destId="{D1454B64-25BF-4A4E-8CC5-827A6742DDF2}" srcOrd="0" destOrd="0" parTransId="{95F05C8B-2983-4779-88BD-54CCC7B3B7F6}" sibTransId="{1E4D95B7-E9CA-469A-8382-65BE3990E8FF}"/>
    <dgm:cxn modelId="{EEBA2752-8998-4105-98C4-C93B3B0C9F57}" srcId="{D1454B64-25BF-4A4E-8CC5-827A6742DDF2}" destId="{D83A8699-7E56-4DE1-9A10-BE9E16465049}" srcOrd="0" destOrd="0" parTransId="{614325CC-0151-4576-9A20-AF1D9BCBB9D2}" sibTransId="{DE8D8A8B-10F4-4CDB-A016-C21896B04DB7}"/>
    <dgm:cxn modelId="{C1975E87-2FC0-440F-882E-A9081C82D547}" srcId="{47B6D8DC-C223-4B81-B2DB-5F500E9F8D77}" destId="{6AB3B29D-C68D-49C5-8554-5A0A63E42C4A}" srcOrd="1" destOrd="0" parTransId="{9F9AE47B-4D9E-4B2E-9B3B-7E274ADA9F5B}" sibTransId="{1FF5CB11-9D7A-4706-AE3E-D9D79C0CE7E7}"/>
    <dgm:cxn modelId="{A07704DB-91EF-44BD-963E-1681A3C5E6D1}" type="presOf" srcId="{47B6D8DC-C223-4B81-B2DB-5F500E9F8D77}" destId="{25C6AC7B-7613-4308-B7BA-01F9AC68010C}" srcOrd="0" destOrd="0" presId="urn:microsoft.com/office/officeart/2005/8/layout/hList1"/>
    <dgm:cxn modelId="{36F222E3-D062-410D-AFCB-9661A348B2A3}" srcId="{6AB3B29D-C68D-49C5-8554-5A0A63E42C4A}" destId="{6FF7341B-9ACC-4B43-84A0-CA7FEDAD4CE7}" srcOrd="0" destOrd="0" parTransId="{5DD7D7B5-E3FE-41AA-A590-9ADE3B522589}" sibTransId="{0F67A320-46F9-47D0-8C88-9A9255232A8D}"/>
    <dgm:cxn modelId="{261701AF-F753-4B4C-9BBE-D807188DFE51}" type="presOf" srcId="{D83A8699-7E56-4DE1-9A10-BE9E16465049}" destId="{567674EC-F249-466E-8847-DDF4C6E3A7A9}" srcOrd="0" destOrd="0" presId="urn:microsoft.com/office/officeart/2005/8/layout/hList1"/>
    <dgm:cxn modelId="{74258D72-E1D9-4BA0-BC05-F0D30A296E05}" type="presParOf" srcId="{25C6AC7B-7613-4308-B7BA-01F9AC68010C}" destId="{B95CBA5A-E26C-4459-9E1F-5C080EAC8D38}" srcOrd="0" destOrd="0" presId="urn:microsoft.com/office/officeart/2005/8/layout/hList1"/>
    <dgm:cxn modelId="{86D248D5-CB54-453A-8615-D8F5E5D08042}" type="presParOf" srcId="{B95CBA5A-E26C-4459-9E1F-5C080EAC8D38}" destId="{801E1C0B-B729-441F-BD23-92F76E82AEEB}" srcOrd="0" destOrd="0" presId="urn:microsoft.com/office/officeart/2005/8/layout/hList1"/>
    <dgm:cxn modelId="{416D7494-BD1D-4F01-A92E-92D8DE34C868}" type="presParOf" srcId="{B95CBA5A-E26C-4459-9E1F-5C080EAC8D38}" destId="{567674EC-F249-466E-8847-DDF4C6E3A7A9}" srcOrd="1" destOrd="0" presId="urn:microsoft.com/office/officeart/2005/8/layout/hList1"/>
    <dgm:cxn modelId="{1F845BA5-3385-4246-843F-7462EBE86619}" type="presParOf" srcId="{25C6AC7B-7613-4308-B7BA-01F9AC68010C}" destId="{86B576FD-E5AD-4B4B-99C9-DE5DFF35AB6B}" srcOrd="1" destOrd="0" presId="urn:microsoft.com/office/officeart/2005/8/layout/hList1"/>
    <dgm:cxn modelId="{5D940A2A-32EC-415C-AE15-E910F2E511C4}" type="presParOf" srcId="{25C6AC7B-7613-4308-B7BA-01F9AC68010C}" destId="{D24C31D2-B05A-4EE5-8D09-5F532CFBF291}" srcOrd="2" destOrd="0" presId="urn:microsoft.com/office/officeart/2005/8/layout/hList1"/>
    <dgm:cxn modelId="{770D652D-0060-4C8B-9CFE-67CDB41A280F}" type="presParOf" srcId="{D24C31D2-B05A-4EE5-8D09-5F532CFBF291}" destId="{8DB72E26-2ABF-4E57-BCC5-208B6FB2550E}" srcOrd="0" destOrd="0" presId="urn:microsoft.com/office/officeart/2005/8/layout/hList1"/>
    <dgm:cxn modelId="{8B050E65-9772-46D2-81F9-3705C8BD905C}" type="presParOf" srcId="{D24C31D2-B05A-4EE5-8D09-5F532CFBF291}" destId="{3D1F2110-03EC-4B6A-827D-8160161CA25F}"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09AB2AD-D483-446D-A537-E45AC0AFE67D}" type="doc">
      <dgm:prSet loTypeId="urn:microsoft.com/office/officeart/2005/8/layout/hProcess7#1" loCatId="list" qsTypeId="urn:microsoft.com/office/officeart/2005/8/quickstyle/simple4" qsCatId="simple" csTypeId="urn:microsoft.com/office/officeart/2005/8/colors/colorful5" csCatId="colorful" phldr="1"/>
      <dgm:spPr/>
      <dgm:t>
        <a:bodyPr/>
        <a:lstStyle/>
        <a:p>
          <a:endParaRPr lang="id-ID"/>
        </a:p>
      </dgm:t>
    </dgm:pt>
    <dgm:pt modelId="{6313AA84-1DBE-444E-905A-69218BA25C6C}">
      <dgm:prSet phldrT="[Text]"/>
      <dgm:spPr/>
      <dgm:t>
        <a:bodyPr/>
        <a:lstStyle/>
        <a:p>
          <a:r>
            <a:rPr lang="id-ID" b="1" dirty="0" smtClean="0"/>
            <a:t>Produksi BBM</a:t>
          </a:r>
          <a:endParaRPr lang="id-ID" dirty="0"/>
        </a:p>
      </dgm:t>
    </dgm:pt>
    <dgm:pt modelId="{4245A228-1DFF-4841-8F5E-5A51A5DB8462}" type="parTrans" cxnId="{80619CD0-9921-42C8-9B5B-EDC1AA2E0AD0}">
      <dgm:prSet/>
      <dgm:spPr/>
      <dgm:t>
        <a:bodyPr/>
        <a:lstStyle/>
        <a:p>
          <a:endParaRPr lang="id-ID"/>
        </a:p>
      </dgm:t>
    </dgm:pt>
    <dgm:pt modelId="{6A93D383-81FC-47F5-8558-34C7FDB885FC}" type="sibTrans" cxnId="{80619CD0-9921-42C8-9B5B-EDC1AA2E0AD0}">
      <dgm:prSet/>
      <dgm:spPr/>
      <dgm:t>
        <a:bodyPr/>
        <a:lstStyle/>
        <a:p>
          <a:endParaRPr lang="id-ID"/>
        </a:p>
      </dgm:t>
    </dgm:pt>
    <dgm:pt modelId="{4D574D73-E359-4D0B-9DE2-861BF91C15A0}">
      <dgm:prSet phldrT="[Text]" custT="1"/>
      <dgm:spPr/>
      <dgm:t>
        <a:bodyPr/>
        <a:lstStyle/>
        <a:p>
          <a:pPr algn="l"/>
          <a:r>
            <a:rPr lang="id-ID" sz="3200" dirty="0" smtClean="0"/>
            <a:t>Wajib Milik Umum</a:t>
          </a:r>
        </a:p>
        <a:p>
          <a:pPr algn="l"/>
          <a:r>
            <a:rPr lang="id-ID" sz="2400" dirty="0" smtClean="0"/>
            <a:t>Industri mengikuti hukum hasil produksinya</a:t>
          </a:r>
          <a:endParaRPr lang="id-ID" sz="2400" dirty="0"/>
        </a:p>
      </dgm:t>
    </dgm:pt>
    <dgm:pt modelId="{D765AE9B-F8FF-4D8B-A49D-631B112BE44F}" type="parTrans" cxnId="{FA5CE4F6-6911-41D2-8000-7FF2FD2992CA}">
      <dgm:prSet/>
      <dgm:spPr/>
      <dgm:t>
        <a:bodyPr/>
        <a:lstStyle/>
        <a:p>
          <a:endParaRPr lang="id-ID"/>
        </a:p>
      </dgm:t>
    </dgm:pt>
    <dgm:pt modelId="{D20248B9-8786-4F54-9A3B-DE0B2633E3B6}" type="sibTrans" cxnId="{FA5CE4F6-6911-41D2-8000-7FF2FD2992CA}">
      <dgm:prSet/>
      <dgm:spPr/>
      <dgm:t>
        <a:bodyPr/>
        <a:lstStyle/>
        <a:p>
          <a:endParaRPr lang="id-ID"/>
        </a:p>
      </dgm:t>
    </dgm:pt>
    <dgm:pt modelId="{87E2A897-7064-4553-A12B-CA9E86281DCD}">
      <dgm:prSet phldrT="[Text]"/>
      <dgm:spPr/>
      <dgm:t>
        <a:bodyPr/>
        <a:lstStyle/>
        <a:p>
          <a:r>
            <a:rPr lang="id-ID" b="1" dirty="0" smtClean="0"/>
            <a:t>Distribusi BBM</a:t>
          </a:r>
          <a:endParaRPr lang="id-ID" b="1" dirty="0"/>
        </a:p>
      </dgm:t>
    </dgm:pt>
    <dgm:pt modelId="{B9E5E8A8-FD61-4793-8863-517F51D5B5AA}" type="parTrans" cxnId="{6B8A0D0E-0104-4E32-B573-26895CDBB072}">
      <dgm:prSet/>
      <dgm:spPr/>
      <dgm:t>
        <a:bodyPr/>
        <a:lstStyle/>
        <a:p>
          <a:endParaRPr lang="id-ID"/>
        </a:p>
      </dgm:t>
    </dgm:pt>
    <dgm:pt modelId="{D2A6688C-96A7-4A42-BC4D-B885AAD9147E}" type="sibTrans" cxnId="{6B8A0D0E-0104-4E32-B573-26895CDBB072}">
      <dgm:prSet/>
      <dgm:spPr/>
      <dgm:t>
        <a:bodyPr/>
        <a:lstStyle/>
        <a:p>
          <a:endParaRPr lang="id-ID"/>
        </a:p>
      </dgm:t>
    </dgm:pt>
    <dgm:pt modelId="{E628562C-38C2-4563-B80D-BDB2C70FBCC0}">
      <dgm:prSet phldrT="[Text]" custT="1"/>
      <dgm:spPr/>
      <dgm:t>
        <a:bodyPr/>
        <a:lstStyle/>
        <a:p>
          <a:r>
            <a:rPr lang="id-ID" sz="3200" dirty="0" smtClean="0"/>
            <a:t>Boleh Milik Perorangan</a:t>
          </a:r>
        </a:p>
        <a:p>
          <a:r>
            <a:rPr lang="id-ID" sz="2400" dirty="0" smtClean="0"/>
            <a:t>Harga BBM = biaya produksi + imbalan jasa distribusi</a:t>
          </a:r>
        </a:p>
      </dgm:t>
    </dgm:pt>
    <dgm:pt modelId="{EAEB1EA5-23A9-4783-9343-CCAB44DF7A10}" type="parTrans" cxnId="{EBC42617-B12E-46C3-BF62-5D2F37CFECA9}">
      <dgm:prSet/>
      <dgm:spPr/>
      <dgm:t>
        <a:bodyPr/>
        <a:lstStyle/>
        <a:p>
          <a:endParaRPr lang="id-ID"/>
        </a:p>
      </dgm:t>
    </dgm:pt>
    <dgm:pt modelId="{47FAD610-6276-4264-B51E-3AAB87BD82DA}" type="sibTrans" cxnId="{EBC42617-B12E-46C3-BF62-5D2F37CFECA9}">
      <dgm:prSet/>
      <dgm:spPr/>
      <dgm:t>
        <a:bodyPr/>
        <a:lstStyle/>
        <a:p>
          <a:endParaRPr lang="id-ID"/>
        </a:p>
      </dgm:t>
    </dgm:pt>
    <dgm:pt modelId="{BA1291BD-F510-4A64-9EC3-B5A44E9670F5}" type="pres">
      <dgm:prSet presAssocID="{809AB2AD-D483-446D-A537-E45AC0AFE67D}" presName="Name0" presStyleCnt="0">
        <dgm:presLayoutVars>
          <dgm:dir/>
          <dgm:animLvl val="lvl"/>
          <dgm:resizeHandles val="exact"/>
        </dgm:presLayoutVars>
      </dgm:prSet>
      <dgm:spPr/>
      <dgm:t>
        <a:bodyPr/>
        <a:lstStyle/>
        <a:p>
          <a:endParaRPr lang="id-ID"/>
        </a:p>
      </dgm:t>
    </dgm:pt>
    <dgm:pt modelId="{B1E4D60C-8E34-4AC4-9FBF-601698C7C17A}" type="pres">
      <dgm:prSet presAssocID="{6313AA84-1DBE-444E-905A-69218BA25C6C}" presName="compositeNode" presStyleCnt="0">
        <dgm:presLayoutVars>
          <dgm:bulletEnabled val="1"/>
        </dgm:presLayoutVars>
      </dgm:prSet>
      <dgm:spPr/>
    </dgm:pt>
    <dgm:pt modelId="{586277F8-96A9-473C-B7B8-78C5376CE499}" type="pres">
      <dgm:prSet presAssocID="{6313AA84-1DBE-444E-905A-69218BA25C6C}" presName="bgRect" presStyleLbl="node1" presStyleIdx="0" presStyleCnt="2"/>
      <dgm:spPr/>
      <dgm:t>
        <a:bodyPr/>
        <a:lstStyle/>
        <a:p>
          <a:endParaRPr lang="id-ID"/>
        </a:p>
      </dgm:t>
    </dgm:pt>
    <dgm:pt modelId="{92058037-16CD-455A-BDBF-7F019A949006}" type="pres">
      <dgm:prSet presAssocID="{6313AA84-1DBE-444E-905A-69218BA25C6C}" presName="parentNode" presStyleLbl="node1" presStyleIdx="0" presStyleCnt="2">
        <dgm:presLayoutVars>
          <dgm:chMax val="0"/>
          <dgm:bulletEnabled val="1"/>
        </dgm:presLayoutVars>
      </dgm:prSet>
      <dgm:spPr/>
      <dgm:t>
        <a:bodyPr/>
        <a:lstStyle/>
        <a:p>
          <a:endParaRPr lang="id-ID"/>
        </a:p>
      </dgm:t>
    </dgm:pt>
    <dgm:pt modelId="{FDFDC3F0-C81C-42F6-BA44-1A3B44CD6C35}" type="pres">
      <dgm:prSet presAssocID="{6313AA84-1DBE-444E-905A-69218BA25C6C}" presName="childNode" presStyleLbl="node1" presStyleIdx="0" presStyleCnt="2">
        <dgm:presLayoutVars>
          <dgm:bulletEnabled val="1"/>
        </dgm:presLayoutVars>
      </dgm:prSet>
      <dgm:spPr/>
      <dgm:t>
        <a:bodyPr/>
        <a:lstStyle/>
        <a:p>
          <a:endParaRPr lang="id-ID"/>
        </a:p>
      </dgm:t>
    </dgm:pt>
    <dgm:pt modelId="{6314F8DA-FB9B-40F1-A6F0-2AE76F2D24E2}" type="pres">
      <dgm:prSet presAssocID="{6A93D383-81FC-47F5-8558-34C7FDB885FC}" presName="hSp" presStyleCnt="0"/>
      <dgm:spPr/>
    </dgm:pt>
    <dgm:pt modelId="{AAE1AFB4-4367-45FC-9E60-3EE5D81C45B6}" type="pres">
      <dgm:prSet presAssocID="{6A93D383-81FC-47F5-8558-34C7FDB885FC}" presName="vProcSp" presStyleCnt="0"/>
      <dgm:spPr/>
    </dgm:pt>
    <dgm:pt modelId="{B7CEAB71-0AEB-49E5-BB88-4F4A20717B82}" type="pres">
      <dgm:prSet presAssocID="{6A93D383-81FC-47F5-8558-34C7FDB885FC}" presName="vSp1" presStyleCnt="0"/>
      <dgm:spPr/>
    </dgm:pt>
    <dgm:pt modelId="{33F46C2F-0514-4933-8A38-260F0FF5B4B9}" type="pres">
      <dgm:prSet presAssocID="{6A93D383-81FC-47F5-8558-34C7FDB885FC}" presName="simulatedConn" presStyleLbl="solidFgAcc1" presStyleIdx="0" presStyleCnt="1"/>
      <dgm:spPr/>
    </dgm:pt>
    <dgm:pt modelId="{BB928C4A-4AAA-4C6C-A60D-C7AA7A1D0CB7}" type="pres">
      <dgm:prSet presAssocID="{6A93D383-81FC-47F5-8558-34C7FDB885FC}" presName="vSp2" presStyleCnt="0"/>
      <dgm:spPr/>
    </dgm:pt>
    <dgm:pt modelId="{3E315FCF-11D8-44E4-97ED-7EBF88CB7AFD}" type="pres">
      <dgm:prSet presAssocID="{6A93D383-81FC-47F5-8558-34C7FDB885FC}" presName="sibTrans" presStyleCnt="0"/>
      <dgm:spPr/>
    </dgm:pt>
    <dgm:pt modelId="{A220188A-3957-4D63-A1F4-E2C222B48FAE}" type="pres">
      <dgm:prSet presAssocID="{87E2A897-7064-4553-A12B-CA9E86281DCD}" presName="compositeNode" presStyleCnt="0">
        <dgm:presLayoutVars>
          <dgm:bulletEnabled val="1"/>
        </dgm:presLayoutVars>
      </dgm:prSet>
      <dgm:spPr/>
    </dgm:pt>
    <dgm:pt modelId="{85A28A31-2637-4807-B7B3-FA4DC3A7B5C0}" type="pres">
      <dgm:prSet presAssocID="{87E2A897-7064-4553-A12B-CA9E86281DCD}" presName="bgRect" presStyleLbl="node1" presStyleIdx="1" presStyleCnt="2"/>
      <dgm:spPr/>
      <dgm:t>
        <a:bodyPr/>
        <a:lstStyle/>
        <a:p>
          <a:endParaRPr lang="id-ID"/>
        </a:p>
      </dgm:t>
    </dgm:pt>
    <dgm:pt modelId="{89BEFD0C-656A-40AE-8B6F-BC2C73DB59CB}" type="pres">
      <dgm:prSet presAssocID="{87E2A897-7064-4553-A12B-CA9E86281DCD}" presName="parentNode" presStyleLbl="node1" presStyleIdx="1" presStyleCnt="2">
        <dgm:presLayoutVars>
          <dgm:chMax val="0"/>
          <dgm:bulletEnabled val="1"/>
        </dgm:presLayoutVars>
      </dgm:prSet>
      <dgm:spPr/>
      <dgm:t>
        <a:bodyPr/>
        <a:lstStyle/>
        <a:p>
          <a:endParaRPr lang="id-ID"/>
        </a:p>
      </dgm:t>
    </dgm:pt>
    <dgm:pt modelId="{B344F43B-43D3-4083-AE37-DC056255B0FE}" type="pres">
      <dgm:prSet presAssocID="{87E2A897-7064-4553-A12B-CA9E86281DCD}" presName="childNode" presStyleLbl="node1" presStyleIdx="1" presStyleCnt="2">
        <dgm:presLayoutVars>
          <dgm:bulletEnabled val="1"/>
        </dgm:presLayoutVars>
      </dgm:prSet>
      <dgm:spPr/>
      <dgm:t>
        <a:bodyPr/>
        <a:lstStyle/>
        <a:p>
          <a:endParaRPr lang="id-ID"/>
        </a:p>
      </dgm:t>
    </dgm:pt>
  </dgm:ptLst>
  <dgm:cxnLst>
    <dgm:cxn modelId="{80619CD0-9921-42C8-9B5B-EDC1AA2E0AD0}" srcId="{809AB2AD-D483-446D-A537-E45AC0AFE67D}" destId="{6313AA84-1DBE-444E-905A-69218BA25C6C}" srcOrd="0" destOrd="0" parTransId="{4245A228-1DFF-4841-8F5E-5A51A5DB8462}" sibTransId="{6A93D383-81FC-47F5-8558-34C7FDB885FC}"/>
    <dgm:cxn modelId="{BBC27E73-372E-4D6F-9E3B-12CBD619108A}" type="presOf" srcId="{E628562C-38C2-4563-B80D-BDB2C70FBCC0}" destId="{B344F43B-43D3-4083-AE37-DC056255B0FE}" srcOrd="0" destOrd="0" presId="urn:microsoft.com/office/officeart/2005/8/layout/hProcess7#1"/>
    <dgm:cxn modelId="{EBC42617-B12E-46C3-BF62-5D2F37CFECA9}" srcId="{87E2A897-7064-4553-A12B-CA9E86281DCD}" destId="{E628562C-38C2-4563-B80D-BDB2C70FBCC0}" srcOrd="0" destOrd="0" parTransId="{EAEB1EA5-23A9-4783-9343-CCAB44DF7A10}" sibTransId="{47FAD610-6276-4264-B51E-3AAB87BD82DA}"/>
    <dgm:cxn modelId="{A3156C4C-197E-41B4-B12C-11436146B9B6}" type="presOf" srcId="{4D574D73-E359-4D0B-9DE2-861BF91C15A0}" destId="{FDFDC3F0-C81C-42F6-BA44-1A3B44CD6C35}" srcOrd="0" destOrd="0" presId="urn:microsoft.com/office/officeart/2005/8/layout/hProcess7#1"/>
    <dgm:cxn modelId="{6B8A0D0E-0104-4E32-B573-26895CDBB072}" srcId="{809AB2AD-D483-446D-A537-E45AC0AFE67D}" destId="{87E2A897-7064-4553-A12B-CA9E86281DCD}" srcOrd="1" destOrd="0" parTransId="{B9E5E8A8-FD61-4793-8863-517F51D5B5AA}" sibTransId="{D2A6688C-96A7-4A42-BC4D-B885AAD9147E}"/>
    <dgm:cxn modelId="{E271EE97-B6E6-4C55-BD01-1F50DB451BEF}" type="presOf" srcId="{809AB2AD-D483-446D-A537-E45AC0AFE67D}" destId="{BA1291BD-F510-4A64-9EC3-B5A44E9670F5}" srcOrd="0" destOrd="0" presId="urn:microsoft.com/office/officeart/2005/8/layout/hProcess7#1"/>
    <dgm:cxn modelId="{AC4B13D5-F9C0-415E-A18A-984D0B1D3F43}" type="presOf" srcId="{6313AA84-1DBE-444E-905A-69218BA25C6C}" destId="{586277F8-96A9-473C-B7B8-78C5376CE499}" srcOrd="0" destOrd="0" presId="urn:microsoft.com/office/officeart/2005/8/layout/hProcess7#1"/>
    <dgm:cxn modelId="{1435EBF9-37E2-4E8F-B9D6-9DF84C7FD43C}" type="presOf" srcId="{6313AA84-1DBE-444E-905A-69218BA25C6C}" destId="{92058037-16CD-455A-BDBF-7F019A949006}" srcOrd="1" destOrd="0" presId="urn:microsoft.com/office/officeart/2005/8/layout/hProcess7#1"/>
    <dgm:cxn modelId="{CE78B942-6726-4A70-B000-0C5C6BCA0341}" type="presOf" srcId="{87E2A897-7064-4553-A12B-CA9E86281DCD}" destId="{89BEFD0C-656A-40AE-8B6F-BC2C73DB59CB}" srcOrd="1" destOrd="0" presId="urn:microsoft.com/office/officeart/2005/8/layout/hProcess7#1"/>
    <dgm:cxn modelId="{FA5CE4F6-6911-41D2-8000-7FF2FD2992CA}" srcId="{6313AA84-1DBE-444E-905A-69218BA25C6C}" destId="{4D574D73-E359-4D0B-9DE2-861BF91C15A0}" srcOrd="0" destOrd="0" parTransId="{D765AE9B-F8FF-4D8B-A49D-631B112BE44F}" sibTransId="{D20248B9-8786-4F54-9A3B-DE0B2633E3B6}"/>
    <dgm:cxn modelId="{1AC948C1-6BCB-419F-8573-9F86544D515E}" type="presOf" srcId="{87E2A897-7064-4553-A12B-CA9E86281DCD}" destId="{85A28A31-2637-4807-B7B3-FA4DC3A7B5C0}" srcOrd="0" destOrd="0" presId="urn:microsoft.com/office/officeart/2005/8/layout/hProcess7#1"/>
    <dgm:cxn modelId="{3F4711D4-3A6F-4DF5-85E4-06BEA765FC5F}" type="presParOf" srcId="{BA1291BD-F510-4A64-9EC3-B5A44E9670F5}" destId="{B1E4D60C-8E34-4AC4-9FBF-601698C7C17A}" srcOrd="0" destOrd="0" presId="urn:microsoft.com/office/officeart/2005/8/layout/hProcess7#1"/>
    <dgm:cxn modelId="{3D6E081D-73F7-4763-86E7-C4614E6FF403}" type="presParOf" srcId="{B1E4D60C-8E34-4AC4-9FBF-601698C7C17A}" destId="{586277F8-96A9-473C-B7B8-78C5376CE499}" srcOrd="0" destOrd="0" presId="urn:microsoft.com/office/officeart/2005/8/layout/hProcess7#1"/>
    <dgm:cxn modelId="{3EA3A566-F8D1-4127-BBE7-79B157A64C0D}" type="presParOf" srcId="{B1E4D60C-8E34-4AC4-9FBF-601698C7C17A}" destId="{92058037-16CD-455A-BDBF-7F019A949006}" srcOrd="1" destOrd="0" presId="urn:microsoft.com/office/officeart/2005/8/layout/hProcess7#1"/>
    <dgm:cxn modelId="{9DEF5B4C-1988-4F8C-971F-0BF35448947C}" type="presParOf" srcId="{B1E4D60C-8E34-4AC4-9FBF-601698C7C17A}" destId="{FDFDC3F0-C81C-42F6-BA44-1A3B44CD6C35}" srcOrd="2" destOrd="0" presId="urn:microsoft.com/office/officeart/2005/8/layout/hProcess7#1"/>
    <dgm:cxn modelId="{CA3AB418-39D4-4905-A705-2FBE287BB263}" type="presParOf" srcId="{BA1291BD-F510-4A64-9EC3-B5A44E9670F5}" destId="{6314F8DA-FB9B-40F1-A6F0-2AE76F2D24E2}" srcOrd="1" destOrd="0" presId="urn:microsoft.com/office/officeart/2005/8/layout/hProcess7#1"/>
    <dgm:cxn modelId="{35773681-3561-496E-B661-288DFFA17BAD}" type="presParOf" srcId="{BA1291BD-F510-4A64-9EC3-B5A44E9670F5}" destId="{AAE1AFB4-4367-45FC-9E60-3EE5D81C45B6}" srcOrd="2" destOrd="0" presId="urn:microsoft.com/office/officeart/2005/8/layout/hProcess7#1"/>
    <dgm:cxn modelId="{D2E4A749-446D-4658-8E60-CA4B3CAA0329}" type="presParOf" srcId="{AAE1AFB4-4367-45FC-9E60-3EE5D81C45B6}" destId="{B7CEAB71-0AEB-49E5-BB88-4F4A20717B82}" srcOrd="0" destOrd="0" presId="urn:microsoft.com/office/officeart/2005/8/layout/hProcess7#1"/>
    <dgm:cxn modelId="{639E0A12-4AB8-4BB8-8BA2-6C32C7CE3DFB}" type="presParOf" srcId="{AAE1AFB4-4367-45FC-9E60-3EE5D81C45B6}" destId="{33F46C2F-0514-4933-8A38-260F0FF5B4B9}" srcOrd="1" destOrd="0" presId="urn:microsoft.com/office/officeart/2005/8/layout/hProcess7#1"/>
    <dgm:cxn modelId="{18AC3997-D97D-42BD-B06D-BA05BFA3577E}" type="presParOf" srcId="{AAE1AFB4-4367-45FC-9E60-3EE5D81C45B6}" destId="{BB928C4A-4AAA-4C6C-A60D-C7AA7A1D0CB7}" srcOrd="2" destOrd="0" presId="urn:microsoft.com/office/officeart/2005/8/layout/hProcess7#1"/>
    <dgm:cxn modelId="{C88AB80D-5301-4994-9033-F23F6037F14A}" type="presParOf" srcId="{BA1291BD-F510-4A64-9EC3-B5A44E9670F5}" destId="{3E315FCF-11D8-44E4-97ED-7EBF88CB7AFD}" srcOrd="3" destOrd="0" presId="urn:microsoft.com/office/officeart/2005/8/layout/hProcess7#1"/>
    <dgm:cxn modelId="{2870F9BF-E55C-4F1E-878A-9C89382BA82E}" type="presParOf" srcId="{BA1291BD-F510-4A64-9EC3-B5A44E9670F5}" destId="{A220188A-3957-4D63-A1F4-E2C222B48FAE}" srcOrd="4" destOrd="0" presId="urn:microsoft.com/office/officeart/2005/8/layout/hProcess7#1"/>
    <dgm:cxn modelId="{ECC2F74C-3A0B-45C0-9908-D6773D5E8D98}" type="presParOf" srcId="{A220188A-3957-4D63-A1F4-E2C222B48FAE}" destId="{85A28A31-2637-4807-B7B3-FA4DC3A7B5C0}" srcOrd="0" destOrd="0" presId="urn:microsoft.com/office/officeart/2005/8/layout/hProcess7#1"/>
    <dgm:cxn modelId="{AC6E5485-425B-47F2-97DF-E26A7122F5B8}" type="presParOf" srcId="{A220188A-3957-4D63-A1F4-E2C222B48FAE}" destId="{89BEFD0C-656A-40AE-8B6F-BC2C73DB59CB}" srcOrd="1" destOrd="0" presId="urn:microsoft.com/office/officeart/2005/8/layout/hProcess7#1"/>
    <dgm:cxn modelId="{98CE9C84-90A5-46E4-A736-817BAFF024DA}" type="presParOf" srcId="{A220188A-3957-4D63-A1F4-E2C222B48FAE}" destId="{B344F43B-43D3-4083-AE37-DC056255B0FE}" srcOrd="2" destOrd="0" presId="urn:microsoft.com/office/officeart/2005/8/layout/hProcess7#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09AB2AD-D483-446D-A537-E45AC0AFE67D}" type="doc">
      <dgm:prSet loTypeId="urn:microsoft.com/office/officeart/2005/8/layout/hProcess7#2" loCatId="list" qsTypeId="urn:microsoft.com/office/officeart/2005/8/quickstyle/simple4" qsCatId="simple" csTypeId="urn:microsoft.com/office/officeart/2005/8/colors/colorful5" csCatId="colorful" phldr="1"/>
      <dgm:spPr/>
      <dgm:t>
        <a:bodyPr/>
        <a:lstStyle/>
        <a:p>
          <a:endParaRPr lang="id-ID"/>
        </a:p>
      </dgm:t>
    </dgm:pt>
    <dgm:pt modelId="{6313AA84-1DBE-444E-905A-69218BA25C6C}">
      <dgm:prSet phldrT="[Text]" phldr="1"/>
      <dgm:spPr/>
      <dgm:t>
        <a:bodyPr/>
        <a:lstStyle/>
        <a:p>
          <a:endParaRPr lang="id-ID" dirty="0"/>
        </a:p>
      </dgm:t>
    </dgm:pt>
    <dgm:pt modelId="{4245A228-1DFF-4841-8F5E-5A51A5DB8462}" type="parTrans" cxnId="{80619CD0-9921-42C8-9B5B-EDC1AA2E0AD0}">
      <dgm:prSet/>
      <dgm:spPr/>
      <dgm:t>
        <a:bodyPr/>
        <a:lstStyle/>
        <a:p>
          <a:endParaRPr lang="id-ID"/>
        </a:p>
      </dgm:t>
    </dgm:pt>
    <dgm:pt modelId="{6A93D383-81FC-47F5-8558-34C7FDB885FC}" type="sibTrans" cxnId="{80619CD0-9921-42C8-9B5B-EDC1AA2E0AD0}">
      <dgm:prSet/>
      <dgm:spPr/>
      <dgm:t>
        <a:bodyPr/>
        <a:lstStyle/>
        <a:p>
          <a:endParaRPr lang="id-ID"/>
        </a:p>
      </dgm:t>
    </dgm:pt>
    <dgm:pt modelId="{4D574D73-E359-4D0B-9DE2-861BF91C15A0}">
      <dgm:prSet phldrT="[Text]"/>
      <dgm:spPr/>
      <dgm:t>
        <a:bodyPr/>
        <a:lstStyle/>
        <a:p>
          <a:r>
            <a:rPr lang="id-ID" dirty="0" smtClean="0"/>
            <a:t>Harta kekayaan milik umum</a:t>
          </a:r>
          <a:endParaRPr lang="id-ID" dirty="0"/>
        </a:p>
      </dgm:t>
    </dgm:pt>
    <dgm:pt modelId="{D765AE9B-F8FF-4D8B-A49D-631B112BE44F}" type="parTrans" cxnId="{FA5CE4F6-6911-41D2-8000-7FF2FD2992CA}">
      <dgm:prSet/>
      <dgm:spPr/>
      <dgm:t>
        <a:bodyPr/>
        <a:lstStyle/>
        <a:p>
          <a:endParaRPr lang="id-ID"/>
        </a:p>
      </dgm:t>
    </dgm:pt>
    <dgm:pt modelId="{D20248B9-8786-4F54-9A3B-DE0B2633E3B6}" type="sibTrans" cxnId="{FA5CE4F6-6911-41D2-8000-7FF2FD2992CA}">
      <dgm:prSet/>
      <dgm:spPr/>
      <dgm:t>
        <a:bodyPr/>
        <a:lstStyle/>
        <a:p>
          <a:endParaRPr lang="id-ID"/>
        </a:p>
      </dgm:t>
    </dgm:pt>
    <dgm:pt modelId="{87E2A897-7064-4553-A12B-CA9E86281DCD}">
      <dgm:prSet phldrT="[Text]" phldr="1"/>
      <dgm:spPr/>
      <dgm:t>
        <a:bodyPr/>
        <a:lstStyle/>
        <a:p>
          <a:endParaRPr lang="id-ID" dirty="0"/>
        </a:p>
      </dgm:t>
    </dgm:pt>
    <dgm:pt modelId="{B9E5E8A8-FD61-4793-8863-517F51D5B5AA}" type="parTrans" cxnId="{6B8A0D0E-0104-4E32-B573-26895CDBB072}">
      <dgm:prSet/>
      <dgm:spPr/>
      <dgm:t>
        <a:bodyPr/>
        <a:lstStyle/>
        <a:p>
          <a:endParaRPr lang="id-ID"/>
        </a:p>
      </dgm:t>
    </dgm:pt>
    <dgm:pt modelId="{D2A6688C-96A7-4A42-BC4D-B885AAD9147E}" type="sibTrans" cxnId="{6B8A0D0E-0104-4E32-B573-26895CDBB072}">
      <dgm:prSet/>
      <dgm:spPr/>
      <dgm:t>
        <a:bodyPr/>
        <a:lstStyle/>
        <a:p>
          <a:endParaRPr lang="id-ID"/>
        </a:p>
      </dgm:t>
    </dgm:pt>
    <dgm:pt modelId="{E628562C-38C2-4563-B80D-BDB2C70FBCC0}">
      <dgm:prSet phldrT="[Text]"/>
      <dgm:spPr/>
      <dgm:t>
        <a:bodyPr/>
        <a:lstStyle/>
        <a:p>
          <a:r>
            <a:rPr lang="id-ID" dirty="0" smtClean="0"/>
            <a:t>Harta kekayaan milik negara</a:t>
          </a:r>
          <a:endParaRPr lang="id-ID" dirty="0"/>
        </a:p>
      </dgm:t>
    </dgm:pt>
    <dgm:pt modelId="{EAEB1EA5-23A9-4783-9343-CCAB44DF7A10}" type="parTrans" cxnId="{EBC42617-B12E-46C3-BF62-5D2F37CFECA9}">
      <dgm:prSet/>
      <dgm:spPr/>
      <dgm:t>
        <a:bodyPr/>
        <a:lstStyle/>
        <a:p>
          <a:endParaRPr lang="id-ID"/>
        </a:p>
      </dgm:t>
    </dgm:pt>
    <dgm:pt modelId="{47FAD610-6276-4264-B51E-3AAB87BD82DA}" type="sibTrans" cxnId="{EBC42617-B12E-46C3-BF62-5D2F37CFECA9}">
      <dgm:prSet/>
      <dgm:spPr/>
      <dgm:t>
        <a:bodyPr/>
        <a:lstStyle/>
        <a:p>
          <a:endParaRPr lang="id-ID"/>
        </a:p>
      </dgm:t>
    </dgm:pt>
    <dgm:pt modelId="{7E578E75-85F3-44C5-B425-68806AD952B2}">
      <dgm:prSet phldrT="[Text]"/>
      <dgm:spPr/>
      <dgm:t>
        <a:bodyPr/>
        <a:lstStyle/>
        <a:p>
          <a:r>
            <a:rPr lang="id-ID" dirty="0" smtClean="0"/>
            <a:t>Pajak atas kaum muslim yang mampu</a:t>
          </a:r>
          <a:endParaRPr lang="id-ID" dirty="0"/>
        </a:p>
      </dgm:t>
    </dgm:pt>
    <dgm:pt modelId="{93A312ED-C04D-490B-9C7E-F3C34221B32D}" type="parTrans" cxnId="{77D205B7-0754-4BCB-8CD7-0D25BA0B306A}">
      <dgm:prSet/>
      <dgm:spPr/>
      <dgm:t>
        <a:bodyPr/>
        <a:lstStyle/>
        <a:p>
          <a:endParaRPr lang="id-ID"/>
        </a:p>
      </dgm:t>
    </dgm:pt>
    <dgm:pt modelId="{095A3954-8312-47D9-B3D7-9515082116A7}" type="sibTrans" cxnId="{77D205B7-0754-4BCB-8CD7-0D25BA0B306A}">
      <dgm:prSet/>
      <dgm:spPr/>
      <dgm:t>
        <a:bodyPr/>
        <a:lstStyle/>
        <a:p>
          <a:endParaRPr lang="id-ID"/>
        </a:p>
      </dgm:t>
    </dgm:pt>
    <dgm:pt modelId="{4DE99280-EE09-4D66-8A4F-118BFEC0E4B9}">
      <dgm:prSet phldrT="[Text]"/>
      <dgm:spPr/>
      <dgm:t>
        <a:bodyPr/>
        <a:lstStyle/>
        <a:p>
          <a:endParaRPr lang="id-ID" dirty="0"/>
        </a:p>
      </dgm:t>
    </dgm:pt>
    <dgm:pt modelId="{EB7681E6-C2EB-40FF-8F17-D64B1F2A6134}" type="parTrans" cxnId="{3B0A8076-20F3-4314-8A57-DCC0A8631C25}">
      <dgm:prSet/>
      <dgm:spPr/>
      <dgm:t>
        <a:bodyPr/>
        <a:lstStyle/>
        <a:p>
          <a:endParaRPr lang="id-ID"/>
        </a:p>
      </dgm:t>
    </dgm:pt>
    <dgm:pt modelId="{A664C29B-70B4-450E-AB74-BF5BE6525069}" type="sibTrans" cxnId="{3B0A8076-20F3-4314-8A57-DCC0A8631C25}">
      <dgm:prSet/>
      <dgm:spPr/>
      <dgm:t>
        <a:bodyPr/>
        <a:lstStyle/>
        <a:p>
          <a:endParaRPr lang="id-ID"/>
        </a:p>
      </dgm:t>
    </dgm:pt>
    <dgm:pt modelId="{98F5D6C6-8461-4B41-99AD-26EBB48DF12C}">
      <dgm:prSet phldrT="[Text]"/>
      <dgm:spPr/>
      <dgm:t>
        <a:bodyPr/>
        <a:lstStyle/>
        <a:p>
          <a:endParaRPr lang="id-ID" dirty="0"/>
        </a:p>
      </dgm:t>
    </dgm:pt>
    <dgm:pt modelId="{A27A4616-45B2-4CA7-AE21-6C308292EAA5}" type="parTrans" cxnId="{0891470F-6A95-4D22-B98A-018B61AA8A78}">
      <dgm:prSet/>
      <dgm:spPr/>
      <dgm:t>
        <a:bodyPr/>
        <a:lstStyle/>
        <a:p>
          <a:endParaRPr lang="id-ID"/>
        </a:p>
      </dgm:t>
    </dgm:pt>
    <dgm:pt modelId="{ED4424FD-6FB4-468A-A0B7-2A118062483D}" type="sibTrans" cxnId="{0891470F-6A95-4D22-B98A-018B61AA8A78}">
      <dgm:prSet/>
      <dgm:spPr/>
      <dgm:t>
        <a:bodyPr/>
        <a:lstStyle/>
        <a:p>
          <a:endParaRPr lang="id-ID"/>
        </a:p>
      </dgm:t>
    </dgm:pt>
    <dgm:pt modelId="{80C9A772-18B9-48A7-8F28-9D0DC0CA6189}">
      <dgm:prSet phldrT="[Text]"/>
      <dgm:spPr/>
      <dgm:t>
        <a:bodyPr/>
        <a:lstStyle/>
        <a:p>
          <a:r>
            <a:rPr lang="id-ID" dirty="0" smtClean="0"/>
            <a:t>Harta individu pengguna BBM</a:t>
          </a:r>
          <a:endParaRPr lang="id-ID" dirty="0"/>
        </a:p>
      </dgm:t>
    </dgm:pt>
    <dgm:pt modelId="{847CA286-9AA9-447E-B939-909B8598B15F}" type="parTrans" cxnId="{33A9C9CD-2D5C-4DF7-B69A-5B2D7DCC9FF7}">
      <dgm:prSet/>
      <dgm:spPr/>
      <dgm:t>
        <a:bodyPr/>
        <a:lstStyle/>
        <a:p>
          <a:endParaRPr lang="id-ID"/>
        </a:p>
      </dgm:t>
    </dgm:pt>
    <dgm:pt modelId="{ACFE075D-5F3F-4E83-A0AB-29D5D0AEB043}" type="sibTrans" cxnId="{33A9C9CD-2D5C-4DF7-B69A-5B2D7DCC9FF7}">
      <dgm:prSet/>
      <dgm:spPr/>
      <dgm:t>
        <a:bodyPr/>
        <a:lstStyle/>
        <a:p>
          <a:endParaRPr lang="id-ID"/>
        </a:p>
      </dgm:t>
    </dgm:pt>
    <dgm:pt modelId="{BA1291BD-F510-4A64-9EC3-B5A44E9670F5}" type="pres">
      <dgm:prSet presAssocID="{809AB2AD-D483-446D-A537-E45AC0AFE67D}" presName="Name0" presStyleCnt="0">
        <dgm:presLayoutVars>
          <dgm:dir/>
          <dgm:animLvl val="lvl"/>
          <dgm:resizeHandles val="exact"/>
        </dgm:presLayoutVars>
      </dgm:prSet>
      <dgm:spPr/>
      <dgm:t>
        <a:bodyPr/>
        <a:lstStyle/>
        <a:p>
          <a:endParaRPr lang="id-ID"/>
        </a:p>
      </dgm:t>
    </dgm:pt>
    <dgm:pt modelId="{B1E4D60C-8E34-4AC4-9FBF-601698C7C17A}" type="pres">
      <dgm:prSet presAssocID="{6313AA84-1DBE-444E-905A-69218BA25C6C}" presName="compositeNode" presStyleCnt="0">
        <dgm:presLayoutVars>
          <dgm:bulletEnabled val="1"/>
        </dgm:presLayoutVars>
      </dgm:prSet>
      <dgm:spPr/>
    </dgm:pt>
    <dgm:pt modelId="{586277F8-96A9-473C-B7B8-78C5376CE499}" type="pres">
      <dgm:prSet presAssocID="{6313AA84-1DBE-444E-905A-69218BA25C6C}" presName="bgRect" presStyleLbl="node1" presStyleIdx="0" presStyleCnt="4"/>
      <dgm:spPr/>
      <dgm:t>
        <a:bodyPr/>
        <a:lstStyle/>
        <a:p>
          <a:endParaRPr lang="id-ID"/>
        </a:p>
      </dgm:t>
    </dgm:pt>
    <dgm:pt modelId="{92058037-16CD-455A-BDBF-7F019A949006}" type="pres">
      <dgm:prSet presAssocID="{6313AA84-1DBE-444E-905A-69218BA25C6C}" presName="parentNode" presStyleLbl="node1" presStyleIdx="0" presStyleCnt="4">
        <dgm:presLayoutVars>
          <dgm:chMax val="0"/>
          <dgm:bulletEnabled val="1"/>
        </dgm:presLayoutVars>
      </dgm:prSet>
      <dgm:spPr/>
      <dgm:t>
        <a:bodyPr/>
        <a:lstStyle/>
        <a:p>
          <a:endParaRPr lang="id-ID"/>
        </a:p>
      </dgm:t>
    </dgm:pt>
    <dgm:pt modelId="{FDFDC3F0-C81C-42F6-BA44-1A3B44CD6C35}" type="pres">
      <dgm:prSet presAssocID="{6313AA84-1DBE-444E-905A-69218BA25C6C}" presName="childNode" presStyleLbl="node1" presStyleIdx="0" presStyleCnt="4">
        <dgm:presLayoutVars>
          <dgm:bulletEnabled val="1"/>
        </dgm:presLayoutVars>
      </dgm:prSet>
      <dgm:spPr/>
      <dgm:t>
        <a:bodyPr/>
        <a:lstStyle/>
        <a:p>
          <a:endParaRPr lang="id-ID"/>
        </a:p>
      </dgm:t>
    </dgm:pt>
    <dgm:pt modelId="{6314F8DA-FB9B-40F1-A6F0-2AE76F2D24E2}" type="pres">
      <dgm:prSet presAssocID="{6A93D383-81FC-47F5-8558-34C7FDB885FC}" presName="hSp" presStyleCnt="0"/>
      <dgm:spPr/>
    </dgm:pt>
    <dgm:pt modelId="{AAE1AFB4-4367-45FC-9E60-3EE5D81C45B6}" type="pres">
      <dgm:prSet presAssocID="{6A93D383-81FC-47F5-8558-34C7FDB885FC}" presName="vProcSp" presStyleCnt="0"/>
      <dgm:spPr/>
    </dgm:pt>
    <dgm:pt modelId="{B7CEAB71-0AEB-49E5-BB88-4F4A20717B82}" type="pres">
      <dgm:prSet presAssocID="{6A93D383-81FC-47F5-8558-34C7FDB885FC}" presName="vSp1" presStyleCnt="0"/>
      <dgm:spPr/>
    </dgm:pt>
    <dgm:pt modelId="{33F46C2F-0514-4933-8A38-260F0FF5B4B9}" type="pres">
      <dgm:prSet presAssocID="{6A93D383-81FC-47F5-8558-34C7FDB885FC}" presName="simulatedConn" presStyleLbl="solidFgAcc1" presStyleIdx="0" presStyleCnt="3"/>
      <dgm:spPr/>
    </dgm:pt>
    <dgm:pt modelId="{BB928C4A-4AAA-4C6C-A60D-C7AA7A1D0CB7}" type="pres">
      <dgm:prSet presAssocID="{6A93D383-81FC-47F5-8558-34C7FDB885FC}" presName="vSp2" presStyleCnt="0"/>
      <dgm:spPr/>
    </dgm:pt>
    <dgm:pt modelId="{3E315FCF-11D8-44E4-97ED-7EBF88CB7AFD}" type="pres">
      <dgm:prSet presAssocID="{6A93D383-81FC-47F5-8558-34C7FDB885FC}" presName="sibTrans" presStyleCnt="0"/>
      <dgm:spPr/>
    </dgm:pt>
    <dgm:pt modelId="{A220188A-3957-4D63-A1F4-E2C222B48FAE}" type="pres">
      <dgm:prSet presAssocID="{87E2A897-7064-4553-A12B-CA9E86281DCD}" presName="compositeNode" presStyleCnt="0">
        <dgm:presLayoutVars>
          <dgm:bulletEnabled val="1"/>
        </dgm:presLayoutVars>
      </dgm:prSet>
      <dgm:spPr/>
    </dgm:pt>
    <dgm:pt modelId="{85A28A31-2637-4807-B7B3-FA4DC3A7B5C0}" type="pres">
      <dgm:prSet presAssocID="{87E2A897-7064-4553-A12B-CA9E86281DCD}" presName="bgRect" presStyleLbl="node1" presStyleIdx="1" presStyleCnt="4"/>
      <dgm:spPr/>
      <dgm:t>
        <a:bodyPr/>
        <a:lstStyle/>
        <a:p>
          <a:endParaRPr lang="id-ID"/>
        </a:p>
      </dgm:t>
    </dgm:pt>
    <dgm:pt modelId="{89BEFD0C-656A-40AE-8B6F-BC2C73DB59CB}" type="pres">
      <dgm:prSet presAssocID="{87E2A897-7064-4553-A12B-CA9E86281DCD}" presName="parentNode" presStyleLbl="node1" presStyleIdx="1" presStyleCnt="4">
        <dgm:presLayoutVars>
          <dgm:chMax val="0"/>
          <dgm:bulletEnabled val="1"/>
        </dgm:presLayoutVars>
      </dgm:prSet>
      <dgm:spPr/>
      <dgm:t>
        <a:bodyPr/>
        <a:lstStyle/>
        <a:p>
          <a:endParaRPr lang="id-ID"/>
        </a:p>
      </dgm:t>
    </dgm:pt>
    <dgm:pt modelId="{B344F43B-43D3-4083-AE37-DC056255B0FE}" type="pres">
      <dgm:prSet presAssocID="{87E2A897-7064-4553-A12B-CA9E86281DCD}" presName="childNode" presStyleLbl="node1" presStyleIdx="1" presStyleCnt="4">
        <dgm:presLayoutVars>
          <dgm:bulletEnabled val="1"/>
        </dgm:presLayoutVars>
      </dgm:prSet>
      <dgm:spPr/>
      <dgm:t>
        <a:bodyPr/>
        <a:lstStyle/>
        <a:p>
          <a:endParaRPr lang="id-ID"/>
        </a:p>
      </dgm:t>
    </dgm:pt>
    <dgm:pt modelId="{C3015A21-B410-4AEB-A7ED-8396DF6608CD}" type="pres">
      <dgm:prSet presAssocID="{D2A6688C-96A7-4A42-BC4D-B885AAD9147E}" presName="hSp" presStyleCnt="0"/>
      <dgm:spPr/>
    </dgm:pt>
    <dgm:pt modelId="{F8EC02B5-F120-49F5-B4BD-3B9C0D5EAD1A}" type="pres">
      <dgm:prSet presAssocID="{D2A6688C-96A7-4A42-BC4D-B885AAD9147E}" presName="vProcSp" presStyleCnt="0"/>
      <dgm:spPr/>
    </dgm:pt>
    <dgm:pt modelId="{D0AF9E14-3550-46AA-A375-A4878B0C03EE}" type="pres">
      <dgm:prSet presAssocID="{D2A6688C-96A7-4A42-BC4D-B885AAD9147E}" presName="vSp1" presStyleCnt="0"/>
      <dgm:spPr/>
    </dgm:pt>
    <dgm:pt modelId="{8929EEAF-DA7D-4B06-9600-C5BF7555C9CB}" type="pres">
      <dgm:prSet presAssocID="{D2A6688C-96A7-4A42-BC4D-B885AAD9147E}" presName="simulatedConn" presStyleLbl="solidFgAcc1" presStyleIdx="1" presStyleCnt="3"/>
      <dgm:spPr/>
    </dgm:pt>
    <dgm:pt modelId="{E29DD070-1A9D-4457-A01B-DF1D04F0B758}" type="pres">
      <dgm:prSet presAssocID="{D2A6688C-96A7-4A42-BC4D-B885AAD9147E}" presName="vSp2" presStyleCnt="0"/>
      <dgm:spPr/>
    </dgm:pt>
    <dgm:pt modelId="{FFAD4DA1-0E62-4FF2-8605-B2B6769FD9B6}" type="pres">
      <dgm:prSet presAssocID="{D2A6688C-96A7-4A42-BC4D-B885AAD9147E}" presName="sibTrans" presStyleCnt="0"/>
      <dgm:spPr/>
    </dgm:pt>
    <dgm:pt modelId="{88FBB5A7-2DFD-4C01-8C3F-A7CD6727A5A4}" type="pres">
      <dgm:prSet presAssocID="{98F5D6C6-8461-4B41-99AD-26EBB48DF12C}" presName="compositeNode" presStyleCnt="0">
        <dgm:presLayoutVars>
          <dgm:bulletEnabled val="1"/>
        </dgm:presLayoutVars>
      </dgm:prSet>
      <dgm:spPr/>
    </dgm:pt>
    <dgm:pt modelId="{4DC48654-895D-4721-9613-973BAA20D7C7}" type="pres">
      <dgm:prSet presAssocID="{98F5D6C6-8461-4B41-99AD-26EBB48DF12C}" presName="bgRect" presStyleLbl="node1" presStyleIdx="2" presStyleCnt="4"/>
      <dgm:spPr/>
      <dgm:t>
        <a:bodyPr/>
        <a:lstStyle/>
        <a:p>
          <a:endParaRPr lang="id-ID"/>
        </a:p>
      </dgm:t>
    </dgm:pt>
    <dgm:pt modelId="{8F218E61-3E4A-4DDA-B8DB-41FC520788DB}" type="pres">
      <dgm:prSet presAssocID="{98F5D6C6-8461-4B41-99AD-26EBB48DF12C}" presName="parentNode" presStyleLbl="node1" presStyleIdx="2" presStyleCnt="4">
        <dgm:presLayoutVars>
          <dgm:chMax val="0"/>
          <dgm:bulletEnabled val="1"/>
        </dgm:presLayoutVars>
      </dgm:prSet>
      <dgm:spPr/>
      <dgm:t>
        <a:bodyPr/>
        <a:lstStyle/>
        <a:p>
          <a:endParaRPr lang="id-ID"/>
        </a:p>
      </dgm:t>
    </dgm:pt>
    <dgm:pt modelId="{E59327B2-2B68-4668-BACE-75EF01266A37}" type="pres">
      <dgm:prSet presAssocID="{98F5D6C6-8461-4B41-99AD-26EBB48DF12C}" presName="childNode" presStyleLbl="node1" presStyleIdx="2" presStyleCnt="4">
        <dgm:presLayoutVars>
          <dgm:bulletEnabled val="1"/>
        </dgm:presLayoutVars>
      </dgm:prSet>
      <dgm:spPr/>
      <dgm:t>
        <a:bodyPr/>
        <a:lstStyle/>
        <a:p>
          <a:endParaRPr lang="id-ID"/>
        </a:p>
      </dgm:t>
    </dgm:pt>
    <dgm:pt modelId="{6534AD97-9A3D-4440-A25D-C42AE3330DA8}" type="pres">
      <dgm:prSet presAssocID="{ED4424FD-6FB4-468A-A0B7-2A118062483D}" presName="hSp" presStyleCnt="0"/>
      <dgm:spPr/>
    </dgm:pt>
    <dgm:pt modelId="{FBC21651-8547-4D7F-B2A1-87983853A36A}" type="pres">
      <dgm:prSet presAssocID="{ED4424FD-6FB4-468A-A0B7-2A118062483D}" presName="vProcSp" presStyleCnt="0"/>
      <dgm:spPr/>
    </dgm:pt>
    <dgm:pt modelId="{A8EDCBF2-FB21-4AE4-9AF3-898F1DBFF3CE}" type="pres">
      <dgm:prSet presAssocID="{ED4424FD-6FB4-468A-A0B7-2A118062483D}" presName="vSp1" presStyleCnt="0"/>
      <dgm:spPr/>
    </dgm:pt>
    <dgm:pt modelId="{9407CCFB-E4E4-4471-96DB-2B1F78CCA2BE}" type="pres">
      <dgm:prSet presAssocID="{ED4424FD-6FB4-468A-A0B7-2A118062483D}" presName="simulatedConn" presStyleLbl="solidFgAcc1" presStyleIdx="2" presStyleCnt="3"/>
      <dgm:spPr/>
    </dgm:pt>
    <dgm:pt modelId="{01BB03FB-92D6-467D-8225-97911964FC61}" type="pres">
      <dgm:prSet presAssocID="{ED4424FD-6FB4-468A-A0B7-2A118062483D}" presName="vSp2" presStyleCnt="0"/>
      <dgm:spPr/>
    </dgm:pt>
    <dgm:pt modelId="{22330A12-77D8-400A-AEC7-D9C2362C39BC}" type="pres">
      <dgm:prSet presAssocID="{ED4424FD-6FB4-468A-A0B7-2A118062483D}" presName="sibTrans" presStyleCnt="0"/>
      <dgm:spPr/>
    </dgm:pt>
    <dgm:pt modelId="{C1636379-E85A-47BA-A09C-2A9A32187B6A}" type="pres">
      <dgm:prSet presAssocID="{4DE99280-EE09-4D66-8A4F-118BFEC0E4B9}" presName="compositeNode" presStyleCnt="0">
        <dgm:presLayoutVars>
          <dgm:bulletEnabled val="1"/>
        </dgm:presLayoutVars>
      </dgm:prSet>
      <dgm:spPr/>
    </dgm:pt>
    <dgm:pt modelId="{3F11080D-4DDA-4002-9459-65C2DB5D7462}" type="pres">
      <dgm:prSet presAssocID="{4DE99280-EE09-4D66-8A4F-118BFEC0E4B9}" presName="bgRect" presStyleLbl="node1" presStyleIdx="3" presStyleCnt="4"/>
      <dgm:spPr/>
      <dgm:t>
        <a:bodyPr/>
        <a:lstStyle/>
        <a:p>
          <a:endParaRPr lang="id-ID"/>
        </a:p>
      </dgm:t>
    </dgm:pt>
    <dgm:pt modelId="{F663C61E-3B6D-4A37-AC67-37488ADFC22B}" type="pres">
      <dgm:prSet presAssocID="{4DE99280-EE09-4D66-8A4F-118BFEC0E4B9}" presName="parentNode" presStyleLbl="node1" presStyleIdx="3" presStyleCnt="4">
        <dgm:presLayoutVars>
          <dgm:chMax val="0"/>
          <dgm:bulletEnabled val="1"/>
        </dgm:presLayoutVars>
      </dgm:prSet>
      <dgm:spPr/>
      <dgm:t>
        <a:bodyPr/>
        <a:lstStyle/>
        <a:p>
          <a:endParaRPr lang="id-ID"/>
        </a:p>
      </dgm:t>
    </dgm:pt>
    <dgm:pt modelId="{FED8DB14-E7CA-4125-91B4-9CC3AB28CBA4}" type="pres">
      <dgm:prSet presAssocID="{4DE99280-EE09-4D66-8A4F-118BFEC0E4B9}" presName="childNode" presStyleLbl="node1" presStyleIdx="3" presStyleCnt="4">
        <dgm:presLayoutVars>
          <dgm:bulletEnabled val="1"/>
        </dgm:presLayoutVars>
      </dgm:prSet>
      <dgm:spPr/>
      <dgm:t>
        <a:bodyPr/>
        <a:lstStyle/>
        <a:p>
          <a:endParaRPr lang="id-ID"/>
        </a:p>
      </dgm:t>
    </dgm:pt>
  </dgm:ptLst>
  <dgm:cxnLst>
    <dgm:cxn modelId="{80619CD0-9921-42C8-9B5B-EDC1AA2E0AD0}" srcId="{809AB2AD-D483-446D-A537-E45AC0AFE67D}" destId="{6313AA84-1DBE-444E-905A-69218BA25C6C}" srcOrd="0" destOrd="0" parTransId="{4245A228-1DFF-4841-8F5E-5A51A5DB8462}" sibTransId="{6A93D383-81FC-47F5-8558-34C7FDB885FC}"/>
    <dgm:cxn modelId="{DA921242-F61E-450C-8427-36BDC5EB67D6}" type="presOf" srcId="{7E578E75-85F3-44C5-B425-68806AD952B2}" destId="{FED8DB14-E7CA-4125-91B4-9CC3AB28CBA4}" srcOrd="0" destOrd="0" presId="urn:microsoft.com/office/officeart/2005/8/layout/hProcess7#2"/>
    <dgm:cxn modelId="{1F59CDD4-207B-4AD6-B588-B13223B45AC2}" type="presOf" srcId="{87E2A897-7064-4553-A12B-CA9E86281DCD}" destId="{85A28A31-2637-4807-B7B3-FA4DC3A7B5C0}" srcOrd="0" destOrd="0" presId="urn:microsoft.com/office/officeart/2005/8/layout/hProcess7#2"/>
    <dgm:cxn modelId="{570DF630-6BD8-4808-9455-2F56790B9C7A}" type="presOf" srcId="{6313AA84-1DBE-444E-905A-69218BA25C6C}" destId="{586277F8-96A9-473C-B7B8-78C5376CE499}" srcOrd="0" destOrd="0" presId="urn:microsoft.com/office/officeart/2005/8/layout/hProcess7#2"/>
    <dgm:cxn modelId="{6B8A0D0E-0104-4E32-B573-26895CDBB072}" srcId="{809AB2AD-D483-446D-A537-E45AC0AFE67D}" destId="{87E2A897-7064-4553-A12B-CA9E86281DCD}" srcOrd="1" destOrd="0" parTransId="{B9E5E8A8-FD61-4793-8863-517F51D5B5AA}" sibTransId="{D2A6688C-96A7-4A42-BC4D-B885AAD9147E}"/>
    <dgm:cxn modelId="{2212EF91-A8C8-41C7-A55A-9372734AD624}" type="presOf" srcId="{E628562C-38C2-4563-B80D-BDB2C70FBCC0}" destId="{E59327B2-2B68-4668-BACE-75EF01266A37}" srcOrd="0" destOrd="0" presId="urn:microsoft.com/office/officeart/2005/8/layout/hProcess7#2"/>
    <dgm:cxn modelId="{F0BF4D70-F580-4745-88AC-5AD3410D85E8}" type="presOf" srcId="{6313AA84-1DBE-444E-905A-69218BA25C6C}" destId="{92058037-16CD-455A-BDBF-7F019A949006}" srcOrd="1" destOrd="0" presId="urn:microsoft.com/office/officeart/2005/8/layout/hProcess7#2"/>
    <dgm:cxn modelId="{33A9C9CD-2D5C-4DF7-B69A-5B2D7DCC9FF7}" srcId="{87E2A897-7064-4553-A12B-CA9E86281DCD}" destId="{80C9A772-18B9-48A7-8F28-9D0DC0CA6189}" srcOrd="0" destOrd="0" parTransId="{847CA286-9AA9-447E-B939-909B8598B15F}" sibTransId="{ACFE075D-5F3F-4E83-A0AB-29D5D0AEB043}"/>
    <dgm:cxn modelId="{16EEB2BA-A0AD-431B-A27B-73DD09E2E6A2}" type="presOf" srcId="{87E2A897-7064-4553-A12B-CA9E86281DCD}" destId="{89BEFD0C-656A-40AE-8B6F-BC2C73DB59CB}" srcOrd="1" destOrd="0" presId="urn:microsoft.com/office/officeart/2005/8/layout/hProcess7#2"/>
    <dgm:cxn modelId="{49494C7D-8580-487F-A154-CB38DBBE42AD}" type="presOf" srcId="{4D574D73-E359-4D0B-9DE2-861BF91C15A0}" destId="{FDFDC3F0-C81C-42F6-BA44-1A3B44CD6C35}" srcOrd="0" destOrd="0" presId="urn:microsoft.com/office/officeart/2005/8/layout/hProcess7#2"/>
    <dgm:cxn modelId="{EBC42617-B12E-46C3-BF62-5D2F37CFECA9}" srcId="{98F5D6C6-8461-4B41-99AD-26EBB48DF12C}" destId="{E628562C-38C2-4563-B80D-BDB2C70FBCC0}" srcOrd="0" destOrd="0" parTransId="{EAEB1EA5-23A9-4783-9343-CCAB44DF7A10}" sibTransId="{47FAD610-6276-4264-B51E-3AAB87BD82DA}"/>
    <dgm:cxn modelId="{E9A8F4F1-E937-4B07-AC10-9BC700694639}" type="presOf" srcId="{98F5D6C6-8461-4B41-99AD-26EBB48DF12C}" destId="{4DC48654-895D-4721-9613-973BAA20D7C7}" srcOrd="0" destOrd="0" presId="urn:microsoft.com/office/officeart/2005/8/layout/hProcess7#2"/>
    <dgm:cxn modelId="{FB05C6AF-A5AF-4307-83DC-80CA389256D2}" type="presOf" srcId="{80C9A772-18B9-48A7-8F28-9D0DC0CA6189}" destId="{B344F43B-43D3-4083-AE37-DC056255B0FE}" srcOrd="0" destOrd="0" presId="urn:microsoft.com/office/officeart/2005/8/layout/hProcess7#2"/>
    <dgm:cxn modelId="{FA5CE4F6-6911-41D2-8000-7FF2FD2992CA}" srcId="{6313AA84-1DBE-444E-905A-69218BA25C6C}" destId="{4D574D73-E359-4D0B-9DE2-861BF91C15A0}" srcOrd="0" destOrd="0" parTransId="{D765AE9B-F8FF-4D8B-A49D-631B112BE44F}" sibTransId="{D20248B9-8786-4F54-9A3B-DE0B2633E3B6}"/>
    <dgm:cxn modelId="{77D205B7-0754-4BCB-8CD7-0D25BA0B306A}" srcId="{4DE99280-EE09-4D66-8A4F-118BFEC0E4B9}" destId="{7E578E75-85F3-44C5-B425-68806AD952B2}" srcOrd="0" destOrd="0" parTransId="{93A312ED-C04D-490B-9C7E-F3C34221B32D}" sibTransId="{095A3954-8312-47D9-B3D7-9515082116A7}"/>
    <dgm:cxn modelId="{CEDE1A5F-CEB7-4662-B2FF-9820D95AA0EF}" type="presOf" srcId="{809AB2AD-D483-446D-A537-E45AC0AFE67D}" destId="{BA1291BD-F510-4A64-9EC3-B5A44E9670F5}" srcOrd="0" destOrd="0" presId="urn:microsoft.com/office/officeart/2005/8/layout/hProcess7#2"/>
    <dgm:cxn modelId="{C9E467FC-965C-42C5-9FAC-61298B1BE010}" type="presOf" srcId="{98F5D6C6-8461-4B41-99AD-26EBB48DF12C}" destId="{8F218E61-3E4A-4DDA-B8DB-41FC520788DB}" srcOrd="1" destOrd="0" presId="urn:microsoft.com/office/officeart/2005/8/layout/hProcess7#2"/>
    <dgm:cxn modelId="{1AB1E798-074E-44E6-BBC9-AC1FF70D79EA}" type="presOf" srcId="{4DE99280-EE09-4D66-8A4F-118BFEC0E4B9}" destId="{3F11080D-4DDA-4002-9459-65C2DB5D7462}" srcOrd="0" destOrd="0" presId="urn:microsoft.com/office/officeart/2005/8/layout/hProcess7#2"/>
    <dgm:cxn modelId="{3B0A8076-20F3-4314-8A57-DCC0A8631C25}" srcId="{809AB2AD-D483-446D-A537-E45AC0AFE67D}" destId="{4DE99280-EE09-4D66-8A4F-118BFEC0E4B9}" srcOrd="3" destOrd="0" parTransId="{EB7681E6-C2EB-40FF-8F17-D64B1F2A6134}" sibTransId="{A664C29B-70B4-450E-AB74-BF5BE6525069}"/>
    <dgm:cxn modelId="{0891470F-6A95-4D22-B98A-018B61AA8A78}" srcId="{809AB2AD-D483-446D-A537-E45AC0AFE67D}" destId="{98F5D6C6-8461-4B41-99AD-26EBB48DF12C}" srcOrd="2" destOrd="0" parTransId="{A27A4616-45B2-4CA7-AE21-6C308292EAA5}" sibTransId="{ED4424FD-6FB4-468A-A0B7-2A118062483D}"/>
    <dgm:cxn modelId="{B3715A66-C647-4313-9CF6-5F66C020193C}" type="presOf" srcId="{4DE99280-EE09-4D66-8A4F-118BFEC0E4B9}" destId="{F663C61E-3B6D-4A37-AC67-37488ADFC22B}" srcOrd="1" destOrd="0" presId="urn:microsoft.com/office/officeart/2005/8/layout/hProcess7#2"/>
    <dgm:cxn modelId="{E2543195-17B2-4FC3-ACA9-DDA38BC8017E}" type="presParOf" srcId="{BA1291BD-F510-4A64-9EC3-B5A44E9670F5}" destId="{B1E4D60C-8E34-4AC4-9FBF-601698C7C17A}" srcOrd="0" destOrd="0" presId="urn:microsoft.com/office/officeart/2005/8/layout/hProcess7#2"/>
    <dgm:cxn modelId="{939E537E-6066-4DCE-AA53-0DADB59356DA}" type="presParOf" srcId="{B1E4D60C-8E34-4AC4-9FBF-601698C7C17A}" destId="{586277F8-96A9-473C-B7B8-78C5376CE499}" srcOrd="0" destOrd="0" presId="urn:microsoft.com/office/officeart/2005/8/layout/hProcess7#2"/>
    <dgm:cxn modelId="{10941CF1-51BD-487C-99C5-59236FBFCD1E}" type="presParOf" srcId="{B1E4D60C-8E34-4AC4-9FBF-601698C7C17A}" destId="{92058037-16CD-455A-BDBF-7F019A949006}" srcOrd="1" destOrd="0" presId="urn:microsoft.com/office/officeart/2005/8/layout/hProcess7#2"/>
    <dgm:cxn modelId="{09F78298-8348-496F-BE27-D9AD09A70B81}" type="presParOf" srcId="{B1E4D60C-8E34-4AC4-9FBF-601698C7C17A}" destId="{FDFDC3F0-C81C-42F6-BA44-1A3B44CD6C35}" srcOrd="2" destOrd="0" presId="urn:microsoft.com/office/officeart/2005/8/layout/hProcess7#2"/>
    <dgm:cxn modelId="{62EAD6AA-A1FB-4366-97B5-61E60BDC021E}" type="presParOf" srcId="{BA1291BD-F510-4A64-9EC3-B5A44E9670F5}" destId="{6314F8DA-FB9B-40F1-A6F0-2AE76F2D24E2}" srcOrd="1" destOrd="0" presId="urn:microsoft.com/office/officeart/2005/8/layout/hProcess7#2"/>
    <dgm:cxn modelId="{4A736FBE-3774-44A9-A9F9-A343E81214A4}" type="presParOf" srcId="{BA1291BD-F510-4A64-9EC3-B5A44E9670F5}" destId="{AAE1AFB4-4367-45FC-9E60-3EE5D81C45B6}" srcOrd="2" destOrd="0" presId="urn:microsoft.com/office/officeart/2005/8/layout/hProcess7#2"/>
    <dgm:cxn modelId="{97E7C39D-2F8F-460C-869C-B5E0239F54BF}" type="presParOf" srcId="{AAE1AFB4-4367-45FC-9E60-3EE5D81C45B6}" destId="{B7CEAB71-0AEB-49E5-BB88-4F4A20717B82}" srcOrd="0" destOrd="0" presId="urn:microsoft.com/office/officeart/2005/8/layout/hProcess7#2"/>
    <dgm:cxn modelId="{7F4CDE6F-FD69-43B9-9ACC-D8DC5EF26CE3}" type="presParOf" srcId="{AAE1AFB4-4367-45FC-9E60-3EE5D81C45B6}" destId="{33F46C2F-0514-4933-8A38-260F0FF5B4B9}" srcOrd="1" destOrd="0" presId="urn:microsoft.com/office/officeart/2005/8/layout/hProcess7#2"/>
    <dgm:cxn modelId="{DF8503B6-3767-4E3E-B13E-FBA96D8987FA}" type="presParOf" srcId="{AAE1AFB4-4367-45FC-9E60-3EE5D81C45B6}" destId="{BB928C4A-4AAA-4C6C-A60D-C7AA7A1D0CB7}" srcOrd="2" destOrd="0" presId="urn:microsoft.com/office/officeart/2005/8/layout/hProcess7#2"/>
    <dgm:cxn modelId="{A3F5C669-D00E-4121-9BB6-3799BD0175B3}" type="presParOf" srcId="{BA1291BD-F510-4A64-9EC3-B5A44E9670F5}" destId="{3E315FCF-11D8-44E4-97ED-7EBF88CB7AFD}" srcOrd="3" destOrd="0" presId="urn:microsoft.com/office/officeart/2005/8/layout/hProcess7#2"/>
    <dgm:cxn modelId="{8E0445E7-7CE8-4183-8FA4-8D746C4E6F31}" type="presParOf" srcId="{BA1291BD-F510-4A64-9EC3-B5A44E9670F5}" destId="{A220188A-3957-4D63-A1F4-E2C222B48FAE}" srcOrd="4" destOrd="0" presId="urn:microsoft.com/office/officeart/2005/8/layout/hProcess7#2"/>
    <dgm:cxn modelId="{8936B466-56BE-42E7-80A8-79CDF3C9FDC5}" type="presParOf" srcId="{A220188A-3957-4D63-A1F4-E2C222B48FAE}" destId="{85A28A31-2637-4807-B7B3-FA4DC3A7B5C0}" srcOrd="0" destOrd="0" presId="urn:microsoft.com/office/officeart/2005/8/layout/hProcess7#2"/>
    <dgm:cxn modelId="{549BFE8E-A948-4045-A16C-8B74B16E262B}" type="presParOf" srcId="{A220188A-3957-4D63-A1F4-E2C222B48FAE}" destId="{89BEFD0C-656A-40AE-8B6F-BC2C73DB59CB}" srcOrd="1" destOrd="0" presId="urn:microsoft.com/office/officeart/2005/8/layout/hProcess7#2"/>
    <dgm:cxn modelId="{CDF26540-67E8-4CA9-AE52-C36AB3DE631E}" type="presParOf" srcId="{A220188A-3957-4D63-A1F4-E2C222B48FAE}" destId="{B344F43B-43D3-4083-AE37-DC056255B0FE}" srcOrd="2" destOrd="0" presId="urn:microsoft.com/office/officeart/2005/8/layout/hProcess7#2"/>
    <dgm:cxn modelId="{6E203856-7F68-43D0-88E4-A99BF5B3A53B}" type="presParOf" srcId="{BA1291BD-F510-4A64-9EC3-B5A44E9670F5}" destId="{C3015A21-B410-4AEB-A7ED-8396DF6608CD}" srcOrd="5" destOrd="0" presId="urn:microsoft.com/office/officeart/2005/8/layout/hProcess7#2"/>
    <dgm:cxn modelId="{028C346D-8776-462F-8B45-F8B69C62913B}" type="presParOf" srcId="{BA1291BD-F510-4A64-9EC3-B5A44E9670F5}" destId="{F8EC02B5-F120-49F5-B4BD-3B9C0D5EAD1A}" srcOrd="6" destOrd="0" presId="urn:microsoft.com/office/officeart/2005/8/layout/hProcess7#2"/>
    <dgm:cxn modelId="{AE71B232-C413-41A6-B651-8E0C8DC80E6F}" type="presParOf" srcId="{F8EC02B5-F120-49F5-B4BD-3B9C0D5EAD1A}" destId="{D0AF9E14-3550-46AA-A375-A4878B0C03EE}" srcOrd="0" destOrd="0" presId="urn:microsoft.com/office/officeart/2005/8/layout/hProcess7#2"/>
    <dgm:cxn modelId="{B8EB39A2-92F4-4A8F-83AB-3463929499C9}" type="presParOf" srcId="{F8EC02B5-F120-49F5-B4BD-3B9C0D5EAD1A}" destId="{8929EEAF-DA7D-4B06-9600-C5BF7555C9CB}" srcOrd="1" destOrd="0" presId="urn:microsoft.com/office/officeart/2005/8/layout/hProcess7#2"/>
    <dgm:cxn modelId="{63A02CFF-BF60-4894-A499-8EEBF3157DEF}" type="presParOf" srcId="{F8EC02B5-F120-49F5-B4BD-3B9C0D5EAD1A}" destId="{E29DD070-1A9D-4457-A01B-DF1D04F0B758}" srcOrd="2" destOrd="0" presId="urn:microsoft.com/office/officeart/2005/8/layout/hProcess7#2"/>
    <dgm:cxn modelId="{77DD2FC4-1A49-4116-99CC-9A72C2256CF6}" type="presParOf" srcId="{BA1291BD-F510-4A64-9EC3-B5A44E9670F5}" destId="{FFAD4DA1-0E62-4FF2-8605-B2B6769FD9B6}" srcOrd="7" destOrd="0" presId="urn:microsoft.com/office/officeart/2005/8/layout/hProcess7#2"/>
    <dgm:cxn modelId="{D5DB966C-E6FB-4543-A8C8-CBEED150139B}" type="presParOf" srcId="{BA1291BD-F510-4A64-9EC3-B5A44E9670F5}" destId="{88FBB5A7-2DFD-4C01-8C3F-A7CD6727A5A4}" srcOrd="8" destOrd="0" presId="urn:microsoft.com/office/officeart/2005/8/layout/hProcess7#2"/>
    <dgm:cxn modelId="{CAB321AE-0C29-439B-B5FE-EDE75BB37C88}" type="presParOf" srcId="{88FBB5A7-2DFD-4C01-8C3F-A7CD6727A5A4}" destId="{4DC48654-895D-4721-9613-973BAA20D7C7}" srcOrd="0" destOrd="0" presId="urn:microsoft.com/office/officeart/2005/8/layout/hProcess7#2"/>
    <dgm:cxn modelId="{90FE9714-F087-4E29-A83B-7E78B57678D2}" type="presParOf" srcId="{88FBB5A7-2DFD-4C01-8C3F-A7CD6727A5A4}" destId="{8F218E61-3E4A-4DDA-B8DB-41FC520788DB}" srcOrd="1" destOrd="0" presId="urn:microsoft.com/office/officeart/2005/8/layout/hProcess7#2"/>
    <dgm:cxn modelId="{C2B777C9-1DA5-4BF3-8E7D-10A9FE665782}" type="presParOf" srcId="{88FBB5A7-2DFD-4C01-8C3F-A7CD6727A5A4}" destId="{E59327B2-2B68-4668-BACE-75EF01266A37}" srcOrd="2" destOrd="0" presId="urn:microsoft.com/office/officeart/2005/8/layout/hProcess7#2"/>
    <dgm:cxn modelId="{5A9714A6-1299-4BBF-8D84-60129A37896D}" type="presParOf" srcId="{BA1291BD-F510-4A64-9EC3-B5A44E9670F5}" destId="{6534AD97-9A3D-4440-A25D-C42AE3330DA8}" srcOrd="9" destOrd="0" presId="urn:microsoft.com/office/officeart/2005/8/layout/hProcess7#2"/>
    <dgm:cxn modelId="{3472C217-D245-44B1-81BE-01B68A1802AB}" type="presParOf" srcId="{BA1291BD-F510-4A64-9EC3-B5A44E9670F5}" destId="{FBC21651-8547-4D7F-B2A1-87983853A36A}" srcOrd="10" destOrd="0" presId="urn:microsoft.com/office/officeart/2005/8/layout/hProcess7#2"/>
    <dgm:cxn modelId="{563705BD-F5C9-4110-BAC0-B451F0051BB6}" type="presParOf" srcId="{FBC21651-8547-4D7F-B2A1-87983853A36A}" destId="{A8EDCBF2-FB21-4AE4-9AF3-898F1DBFF3CE}" srcOrd="0" destOrd="0" presId="urn:microsoft.com/office/officeart/2005/8/layout/hProcess7#2"/>
    <dgm:cxn modelId="{22453C05-6927-4E9F-9F48-5AB45CD8426F}" type="presParOf" srcId="{FBC21651-8547-4D7F-B2A1-87983853A36A}" destId="{9407CCFB-E4E4-4471-96DB-2B1F78CCA2BE}" srcOrd="1" destOrd="0" presId="urn:microsoft.com/office/officeart/2005/8/layout/hProcess7#2"/>
    <dgm:cxn modelId="{AA706D4A-D8BE-4F9F-A7C5-EB96AFD4AE0D}" type="presParOf" srcId="{FBC21651-8547-4D7F-B2A1-87983853A36A}" destId="{01BB03FB-92D6-467D-8225-97911964FC61}" srcOrd="2" destOrd="0" presId="urn:microsoft.com/office/officeart/2005/8/layout/hProcess7#2"/>
    <dgm:cxn modelId="{0ADF68E4-77F2-47FE-8AB9-02633FB2C634}" type="presParOf" srcId="{BA1291BD-F510-4A64-9EC3-B5A44E9670F5}" destId="{22330A12-77D8-400A-AEC7-D9C2362C39BC}" srcOrd="11" destOrd="0" presId="urn:microsoft.com/office/officeart/2005/8/layout/hProcess7#2"/>
    <dgm:cxn modelId="{E11EFDDA-5911-48BF-9A9B-14EFE21C3AAA}" type="presParOf" srcId="{BA1291BD-F510-4A64-9EC3-B5A44E9670F5}" destId="{C1636379-E85A-47BA-A09C-2A9A32187B6A}" srcOrd="12" destOrd="0" presId="urn:microsoft.com/office/officeart/2005/8/layout/hProcess7#2"/>
    <dgm:cxn modelId="{0C5DAFE3-D774-4F7E-A61B-99C51F992936}" type="presParOf" srcId="{C1636379-E85A-47BA-A09C-2A9A32187B6A}" destId="{3F11080D-4DDA-4002-9459-65C2DB5D7462}" srcOrd="0" destOrd="0" presId="urn:microsoft.com/office/officeart/2005/8/layout/hProcess7#2"/>
    <dgm:cxn modelId="{91A2BD43-0D2B-4F6D-B2B6-B04C8440F537}" type="presParOf" srcId="{C1636379-E85A-47BA-A09C-2A9A32187B6A}" destId="{F663C61E-3B6D-4A37-AC67-37488ADFC22B}" srcOrd="1" destOrd="0" presId="urn:microsoft.com/office/officeart/2005/8/layout/hProcess7#2"/>
    <dgm:cxn modelId="{B5EF4345-BB96-49DB-A406-0B64C471BDDB}" type="presParOf" srcId="{C1636379-E85A-47BA-A09C-2A9A32187B6A}" destId="{FED8DB14-E7CA-4125-91B4-9CC3AB28CBA4}" srcOrd="2" destOrd="0" presId="urn:microsoft.com/office/officeart/2005/8/layout/hProcess7#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C5176BE-9CC5-432D-B7B5-70A341BAA02A}" type="doc">
      <dgm:prSet loTypeId="urn:microsoft.com/office/officeart/2005/8/layout/equation1" loCatId="process" qsTypeId="urn:microsoft.com/office/officeart/2005/8/quickstyle/simple4" qsCatId="simple" csTypeId="urn:microsoft.com/office/officeart/2005/8/colors/colorful1#4" csCatId="colorful" phldr="1"/>
      <dgm:spPr/>
    </dgm:pt>
    <dgm:pt modelId="{52D8B34D-BB7B-4DA3-B5A4-92580D4BA5A2}">
      <dgm:prSet phldrT="[Text]"/>
      <dgm:spPr/>
      <dgm:t>
        <a:bodyPr/>
        <a:lstStyle/>
        <a:p>
          <a:r>
            <a:rPr lang="id-ID" dirty="0" smtClean="0"/>
            <a:t>Individu bertaqwa</a:t>
          </a:r>
          <a:endParaRPr lang="id-ID" dirty="0"/>
        </a:p>
      </dgm:t>
    </dgm:pt>
    <dgm:pt modelId="{36E60BDD-061E-4878-8BD5-DD851F418068}" type="parTrans" cxnId="{44BD3BAC-DAF1-4F0D-948F-812E2FB68499}">
      <dgm:prSet/>
      <dgm:spPr/>
      <dgm:t>
        <a:bodyPr/>
        <a:lstStyle/>
        <a:p>
          <a:endParaRPr lang="id-ID"/>
        </a:p>
      </dgm:t>
    </dgm:pt>
    <dgm:pt modelId="{214B924D-A067-4444-86DF-9F5359F9EB99}" type="sibTrans" cxnId="{44BD3BAC-DAF1-4F0D-948F-812E2FB68499}">
      <dgm:prSet/>
      <dgm:spPr/>
      <dgm:t>
        <a:bodyPr/>
        <a:lstStyle/>
        <a:p>
          <a:endParaRPr lang="id-ID"/>
        </a:p>
      </dgm:t>
    </dgm:pt>
    <dgm:pt modelId="{2D237F22-8F15-42C9-8641-75243728CA0F}">
      <dgm:prSet phldrT="[Text]"/>
      <dgm:spPr/>
      <dgm:t>
        <a:bodyPr/>
        <a:lstStyle/>
        <a:p>
          <a:r>
            <a:rPr lang="id-ID" dirty="0" smtClean="0"/>
            <a:t>Masyarakat bertaqwa</a:t>
          </a:r>
          <a:endParaRPr lang="id-ID" dirty="0"/>
        </a:p>
      </dgm:t>
    </dgm:pt>
    <dgm:pt modelId="{793AB49C-2D96-4A97-B316-56897278FB81}" type="parTrans" cxnId="{EC995A08-6D6A-4190-994C-00382BD5D913}">
      <dgm:prSet/>
      <dgm:spPr/>
      <dgm:t>
        <a:bodyPr/>
        <a:lstStyle/>
        <a:p>
          <a:endParaRPr lang="id-ID"/>
        </a:p>
      </dgm:t>
    </dgm:pt>
    <dgm:pt modelId="{9315D323-F6B9-4576-A2EE-D095283B4F8E}" type="sibTrans" cxnId="{EC995A08-6D6A-4190-994C-00382BD5D913}">
      <dgm:prSet/>
      <dgm:spPr/>
      <dgm:t>
        <a:bodyPr/>
        <a:lstStyle/>
        <a:p>
          <a:endParaRPr lang="id-ID"/>
        </a:p>
      </dgm:t>
    </dgm:pt>
    <dgm:pt modelId="{5C852CB8-308D-491C-8E4C-27BB19F003E1}">
      <dgm:prSet phldrT="[Text]"/>
      <dgm:spPr/>
      <dgm:t>
        <a:bodyPr/>
        <a:lstStyle/>
        <a:p>
          <a:r>
            <a:rPr lang="id-ID" dirty="0" smtClean="0"/>
            <a:t>Penerapan Islam</a:t>
          </a:r>
          <a:endParaRPr lang="id-ID" dirty="0"/>
        </a:p>
      </dgm:t>
    </dgm:pt>
    <dgm:pt modelId="{C969A4D5-09F5-4AD9-90EF-FA1ABCDADD66}" type="parTrans" cxnId="{93074DC9-D11C-4D1F-8215-03EE0C5D2674}">
      <dgm:prSet/>
      <dgm:spPr/>
      <dgm:t>
        <a:bodyPr/>
        <a:lstStyle/>
        <a:p>
          <a:endParaRPr lang="id-ID"/>
        </a:p>
      </dgm:t>
    </dgm:pt>
    <dgm:pt modelId="{03F47862-D8D3-4A50-B355-1F890EFA8411}" type="sibTrans" cxnId="{93074DC9-D11C-4D1F-8215-03EE0C5D2674}">
      <dgm:prSet/>
      <dgm:spPr/>
      <dgm:t>
        <a:bodyPr/>
        <a:lstStyle/>
        <a:p>
          <a:endParaRPr lang="id-ID"/>
        </a:p>
      </dgm:t>
    </dgm:pt>
    <dgm:pt modelId="{F41F5B40-1E13-40C3-8160-DD696B739807}">
      <dgm:prSet phldrT="[Text]"/>
      <dgm:spPr/>
      <dgm:t>
        <a:bodyPr/>
        <a:lstStyle/>
        <a:p>
          <a:r>
            <a:rPr lang="id-ID" dirty="0" smtClean="0"/>
            <a:t>Negara menjadikan Islam sbg Standar</a:t>
          </a:r>
          <a:endParaRPr lang="id-ID" dirty="0"/>
        </a:p>
      </dgm:t>
    </dgm:pt>
    <dgm:pt modelId="{1FFE6A33-E602-4E9B-B5E2-DBF75605B74D}" type="parTrans" cxnId="{8ADB78DD-3CB9-42F5-8D7E-BA743D93FF60}">
      <dgm:prSet/>
      <dgm:spPr/>
      <dgm:t>
        <a:bodyPr/>
        <a:lstStyle/>
        <a:p>
          <a:endParaRPr lang="id-ID"/>
        </a:p>
      </dgm:t>
    </dgm:pt>
    <dgm:pt modelId="{E9B65392-C566-4D25-A504-879263229979}" type="sibTrans" cxnId="{8ADB78DD-3CB9-42F5-8D7E-BA743D93FF60}">
      <dgm:prSet/>
      <dgm:spPr/>
      <dgm:t>
        <a:bodyPr/>
        <a:lstStyle/>
        <a:p>
          <a:endParaRPr lang="id-ID"/>
        </a:p>
      </dgm:t>
    </dgm:pt>
    <dgm:pt modelId="{2F47D3BE-BE54-4146-8A86-A973AE63876F}" type="pres">
      <dgm:prSet presAssocID="{1C5176BE-9CC5-432D-B7B5-70A341BAA02A}" presName="linearFlow" presStyleCnt="0">
        <dgm:presLayoutVars>
          <dgm:dir/>
          <dgm:resizeHandles val="exact"/>
        </dgm:presLayoutVars>
      </dgm:prSet>
      <dgm:spPr/>
    </dgm:pt>
    <dgm:pt modelId="{4D03E7A8-C601-4E16-B9F1-9F32D0C6C4F7}" type="pres">
      <dgm:prSet presAssocID="{52D8B34D-BB7B-4DA3-B5A4-92580D4BA5A2}" presName="node" presStyleLbl="node1" presStyleIdx="0" presStyleCnt="4">
        <dgm:presLayoutVars>
          <dgm:bulletEnabled val="1"/>
        </dgm:presLayoutVars>
      </dgm:prSet>
      <dgm:spPr/>
      <dgm:t>
        <a:bodyPr/>
        <a:lstStyle/>
        <a:p>
          <a:endParaRPr lang="id-ID"/>
        </a:p>
      </dgm:t>
    </dgm:pt>
    <dgm:pt modelId="{F3A1F4F6-464F-46A9-8411-209568CE8098}" type="pres">
      <dgm:prSet presAssocID="{214B924D-A067-4444-86DF-9F5359F9EB99}" presName="spacerL" presStyleCnt="0"/>
      <dgm:spPr/>
    </dgm:pt>
    <dgm:pt modelId="{E6EA2D31-B477-451C-A565-23A9808C57E5}" type="pres">
      <dgm:prSet presAssocID="{214B924D-A067-4444-86DF-9F5359F9EB99}" presName="sibTrans" presStyleLbl="sibTrans2D1" presStyleIdx="0" presStyleCnt="3" custScaleX="33326" custScaleY="43907"/>
      <dgm:spPr/>
      <dgm:t>
        <a:bodyPr/>
        <a:lstStyle/>
        <a:p>
          <a:endParaRPr lang="id-ID"/>
        </a:p>
      </dgm:t>
    </dgm:pt>
    <dgm:pt modelId="{5E1537D9-A06A-42A1-9865-E24CF4B961F8}" type="pres">
      <dgm:prSet presAssocID="{214B924D-A067-4444-86DF-9F5359F9EB99}" presName="spacerR" presStyleCnt="0"/>
      <dgm:spPr/>
    </dgm:pt>
    <dgm:pt modelId="{ECBC57C0-2B33-4C44-B130-28383D09519F}" type="pres">
      <dgm:prSet presAssocID="{2D237F22-8F15-42C9-8641-75243728CA0F}" presName="node" presStyleLbl="node1" presStyleIdx="1" presStyleCnt="4">
        <dgm:presLayoutVars>
          <dgm:bulletEnabled val="1"/>
        </dgm:presLayoutVars>
      </dgm:prSet>
      <dgm:spPr/>
      <dgm:t>
        <a:bodyPr/>
        <a:lstStyle/>
        <a:p>
          <a:endParaRPr lang="id-ID"/>
        </a:p>
      </dgm:t>
    </dgm:pt>
    <dgm:pt modelId="{CA0D9C16-4B02-48A0-9447-A9D80AAC24BA}" type="pres">
      <dgm:prSet presAssocID="{9315D323-F6B9-4576-A2EE-D095283B4F8E}" presName="spacerL" presStyleCnt="0"/>
      <dgm:spPr/>
    </dgm:pt>
    <dgm:pt modelId="{9D7DA527-DB71-4F66-BC27-8F605BAA6166}" type="pres">
      <dgm:prSet presAssocID="{9315D323-F6B9-4576-A2EE-D095283B4F8E}" presName="sibTrans" presStyleLbl="sibTrans2D1" presStyleIdx="1" presStyleCnt="3" custScaleX="33326" custScaleY="43907"/>
      <dgm:spPr/>
      <dgm:t>
        <a:bodyPr/>
        <a:lstStyle/>
        <a:p>
          <a:endParaRPr lang="id-ID"/>
        </a:p>
      </dgm:t>
    </dgm:pt>
    <dgm:pt modelId="{E0E54013-1A93-47D3-95A3-AB3783E82A97}" type="pres">
      <dgm:prSet presAssocID="{9315D323-F6B9-4576-A2EE-D095283B4F8E}" presName="spacerR" presStyleCnt="0"/>
      <dgm:spPr/>
    </dgm:pt>
    <dgm:pt modelId="{D7CBE15A-0F29-4184-A884-AED43B842CE3}" type="pres">
      <dgm:prSet presAssocID="{F41F5B40-1E13-40C3-8160-DD696B739807}" presName="node" presStyleLbl="node1" presStyleIdx="2" presStyleCnt="4">
        <dgm:presLayoutVars>
          <dgm:bulletEnabled val="1"/>
        </dgm:presLayoutVars>
      </dgm:prSet>
      <dgm:spPr/>
      <dgm:t>
        <a:bodyPr/>
        <a:lstStyle/>
        <a:p>
          <a:endParaRPr lang="id-ID"/>
        </a:p>
      </dgm:t>
    </dgm:pt>
    <dgm:pt modelId="{06C4DCF5-7815-4850-9F18-294B221B5EED}" type="pres">
      <dgm:prSet presAssocID="{E9B65392-C566-4D25-A504-879263229979}" presName="spacerL" presStyleCnt="0"/>
      <dgm:spPr/>
    </dgm:pt>
    <dgm:pt modelId="{082F594F-DCF0-484E-9DA4-EE22F8A4D50D}" type="pres">
      <dgm:prSet presAssocID="{E9B65392-C566-4D25-A504-879263229979}" presName="sibTrans" presStyleLbl="sibTrans2D1" presStyleIdx="2" presStyleCnt="3" custScaleX="33326" custScaleY="43907"/>
      <dgm:spPr/>
      <dgm:t>
        <a:bodyPr/>
        <a:lstStyle/>
        <a:p>
          <a:endParaRPr lang="id-ID"/>
        </a:p>
      </dgm:t>
    </dgm:pt>
    <dgm:pt modelId="{233097CF-9CB1-4D2F-8058-0382EB8F7E5A}" type="pres">
      <dgm:prSet presAssocID="{E9B65392-C566-4D25-A504-879263229979}" presName="spacerR" presStyleCnt="0"/>
      <dgm:spPr/>
    </dgm:pt>
    <dgm:pt modelId="{6EC411C7-6904-44EE-8FB4-D5F858F73AEA}" type="pres">
      <dgm:prSet presAssocID="{5C852CB8-308D-491C-8E4C-27BB19F003E1}" presName="node" presStyleLbl="node1" presStyleIdx="3" presStyleCnt="4">
        <dgm:presLayoutVars>
          <dgm:bulletEnabled val="1"/>
        </dgm:presLayoutVars>
      </dgm:prSet>
      <dgm:spPr/>
      <dgm:t>
        <a:bodyPr/>
        <a:lstStyle/>
        <a:p>
          <a:endParaRPr lang="id-ID"/>
        </a:p>
      </dgm:t>
    </dgm:pt>
  </dgm:ptLst>
  <dgm:cxnLst>
    <dgm:cxn modelId="{17C7F638-8DB1-4C8F-AC5D-CC50353F2593}" type="presOf" srcId="{E9B65392-C566-4D25-A504-879263229979}" destId="{082F594F-DCF0-484E-9DA4-EE22F8A4D50D}" srcOrd="0" destOrd="0" presId="urn:microsoft.com/office/officeart/2005/8/layout/equation1"/>
    <dgm:cxn modelId="{AA128003-99AF-4FD7-842B-B0C8BAE39EDA}" type="presOf" srcId="{F41F5B40-1E13-40C3-8160-DD696B739807}" destId="{D7CBE15A-0F29-4184-A884-AED43B842CE3}" srcOrd="0" destOrd="0" presId="urn:microsoft.com/office/officeart/2005/8/layout/equation1"/>
    <dgm:cxn modelId="{44BD3BAC-DAF1-4F0D-948F-812E2FB68499}" srcId="{1C5176BE-9CC5-432D-B7B5-70A341BAA02A}" destId="{52D8B34D-BB7B-4DA3-B5A4-92580D4BA5A2}" srcOrd="0" destOrd="0" parTransId="{36E60BDD-061E-4878-8BD5-DD851F418068}" sibTransId="{214B924D-A067-4444-86DF-9F5359F9EB99}"/>
    <dgm:cxn modelId="{8ADB78DD-3CB9-42F5-8D7E-BA743D93FF60}" srcId="{1C5176BE-9CC5-432D-B7B5-70A341BAA02A}" destId="{F41F5B40-1E13-40C3-8160-DD696B739807}" srcOrd="2" destOrd="0" parTransId="{1FFE6A33-E602-4E9B-B5E2-DBF75605B74D}" sibTransId="{E9B65392-C566-4D25-A504-879263229979}"/>
    <dgm:cxn modelId="{ED519F35-89E7-4254-A8A4-9731A772B31A}" type="presOf" srcId="{214B924D-A067-4444-86DF-9F5359F9EB99}" destId="{E6EA2D31-B477-451C-A565-23A9808C57E5}" srcOrd="0" destOrd="0" presId="urn:microsoft.com/office/officeart/2005/8/layout/equation1"/>
    <dgm:cxn modelId="{EC995A08-6D6A-4190-994C-00382BD5D913}" srcId="{1C5176BE-9CC5-432D-B7B5-70A341BAA02A}" destId="{2D237F22-8F15-42C9-8641-75243728CA0F}" srcOrd="1" destOrd="0" parTransId="{793AB49C-2D96-4A97-B316-56897278FB81}" sibTransId="{9315D323-F6B9-4576-A2EE-D095283B4F8E}"/>
    <dgm:cxn modelId="{93074DC9-D11C-4D1F-8215-03EE0C5D2674}" srcId="{1C5176BE-9CC5-432D-B7B5-70A341BAA02A}" destId="{5C852CB8-308D-491C-8E4C-27BB19F003E1}" srcOrd="3" destOrd="0" parTransId="{C969A4D5-09F5-4AD9-90EF-FA1ABCDADD66}" sibTransId="{03F47862-D8D3-4A50-B355-1F890EFA8411}"/>
    <dgm:cxn modelId="{37B07BAB-5E01-474E-BAD4-E46D3A5FA8FC}" type="presOf" srcId="{52D8B34D-BB7B-4DA3-B5A4-92580D4BA5A2}" destId="{4D03E7A8-C601-4E16-B9F1-9F32D0C6C4F7}" srcOrd="0" destOrd="0" presId="urn:microsoft.com/office/officeart/2005/8/layout/equation1"/>
    <dgm:cxn modelId="{1CEBD6CF-4422-47F7-AA0A-4227209E7439}" type="presOf" srcId="{2D237F22-8F15-42C9-8641-75243728CA0F}" destId="{ECBC57C0-2B33-4C44-B130-28383D09519F}" srcOrd="0" destOrd="0" presId="urn:microsoft.com/office/officeart/2005/8/layout/equation1"/>
    <dgm:cxn modelId="{7E9A5547-B1D3-4706-8417-12598146FBA2}" type="presOf" srcId="{9315D323-F6B9-4576-A2EE-D095283B4F8E}" destId="{9D7DA527-DB71-4F66-BC27-8F605BAA6166}" srcOrd="0" destOrd="0" presId="urn:microsoft.com/office/officeart/2005/8/layout/equation1"/>
    <dgm:cxn modelId="{8FF47A64-F2F5-4B48-BE25-8658E86780DC}" type="presOf" srcId="{5C852CB8-308D-491C-8E4C-27BB19F003E1}" destId="{6EC411C7-6904-44EE-8FB4-D5F858F73AEA}" srcOrd="0" destOrd="0" presId="urn:microsoft.com/office/officeart/2005/8/layout/equation1"/>
    <dgm:cxn modelId="{5D1CCC06-7E6F-4FF6-8CD1-9BB9DD6FD3C4}" type="presOf" srcId="{1C5176BE-9CC5-432D-B7B5-70A341BAA02A}" destId="{2F47D3BE-BE54-4146-8A86-A973AE63876F}" srcOrd="0" destOrd="0" presId="urn:microsoft.com/office/officeart/2005/8/layout/equation1"/>
    <dgm:cxn modelId="{5690773E-D6A5-467E-ABBA-A413370A3CDD}" type="presParOf" srcId="{2F47D3BE-BE54-4146-8A86-A973AE63876F}" destId="{4D03E7A8-C601-4E16-B9F1-9F32D0C6C4F7}" srcOrd="0" destOrd="0" presId="urn:microsoft.com/office/officeart/2005/8/layout/equation1"/>
    <dgm:cxn modelId="{A21055BA-7A78-4A42-8298-1BC5874D7EC5}" type="presParOf" srcId="{2F47D3BE-BE54-4146-8A86-A973AE63876F}" destId="{F3A1F4F6-464F-46A9-8411-209568CE8098}" srcOrd="1" destOrd="0" presId="urn:microsoft.com/office/officeart/2005/8/layout/equation1"/>
    <dgm:cxn modelId="{CD866F98-A268-496D-846C-19B4216BECB9}" type="presParOf" srcId="{2F47D3BE-BE54-4146-8A86-A973AE63876F}" destId="{E6EA2D31-B477-451C-A565-23A9808C57E5}" srcOrd="2" destOrd="0" presId="urn:microsoft.com/office/officeart/2005/8/layout/equation1"/>
    <dgm:cxn modelId="{10471E0C-C022-4A0B-9221-3925AA319F29}" type="presParOf" srcId="{2F47D3BE-BE54-4146-8A86-A973AE63876F}" destId="{5E1537D9-A06A-42A1-9865-E24CF4B961F8}" srcOrd="3" destOrd="0" presId="urn:microsoft.com/office/officeart/2005/8/layout/equation1"/>
    <dgm:cxn modelId="{EB411C2F-8D5F-49C6-BEEC-5196C357A5FF}" type="presParOf" srcId="{2F47D3BE-BE54-4146-8A86-A973AE63876F}" destId="{ECBC57C0-2B33-4C44-B130-28383D09519F}" srcOrd="4" destOrd="0" presId="urn:microsoft.com/office/officeart/2005/8/layout/equation1"/>
    <dgm:cxn modelId="{C60A0BF1-BD14-4D90-B6AC-B4ADAD947FCD}" type="presParOf" srcId="{2F47D3BE-BE54-4146-8A86-A973AE63876F}" destId="{CA0D9C16-4B02-48A0-9447-A9D80AAC24BA}" srcOrd="5" destOrd="0" presId="urn:microsoft.com/office/officeart/2005/8/layout/equation1"/>
    <dgm:cxn modelId="{A131D318-6AA0-413F-AE9E-0A96F37BD24A}" type="presParOf" srcId="{2F47D3BE-BE54-4146-8A86-A973AE63876F}" destId="{9D7DA527-DB71-4F66-BC27-8F605BAA6166}" srcOrd="6" destOrd="0" presId="urn:microsoft.com/office/officeart/2005/8/layout/equation1"/>
    <dgm:cxn modelId="{2E883F49-1D5F-443E-8661-0F37FB20E655}" type="presParOf" srcId="{2F47D3BE-BE54-4146-8A86-A973AE63876F}" destId="{E0E54013-1A93-47D3-95A3-AB3783E82A97}" srcOrd="7" destOrd="0" presId="urn:microsoft.com/office/officeart/2005/8/layout/equation1"/>
    <dgm:cxn modelId="{7C3F8548-5A2F-4F70-9D81-C0F0DFC0FABD}" type="presParOf" srcId="{2F47D3BE-BE54-4146-8A86-A973AE63876F}" destId="{D7CBE15A-0F29-4184-A884-AED43B842CE3}" srcOrd="8" destOrd="0" presId="urn:microsoft.com/office/officeart/2005/8/layout/equation1"/>
    <dgm:cxn modelId="{47C9A4D2-1B62-47F7-A45F-EC5D1ADBC0FA}" type="presParOf" srcId="{2F47D3BE-BE54-4146-8A86-A973AE63876F}" destId="{06C4DCF5-7815-4850-9F18-294B221B5EED}" srcOrd="9" destOrd="0" presId="urn:microsoft.com/office/officeart/2005/8/layout/equation1"/>
    <dgm:cxn modelId="{904B4718-7921-4E31-AE31-C23E44179451}" type="presParOf" srcId="{2F47D3BE-BE54-4146-8A86-A973AE63876F}" destId="{082F594F-DCF0-484E-9DA4-EE22F8A4D50D}" srcOrd="10" destOrd="0" presId="urn:microsoft.com/office/officeart/2005/8/layout/equation1"/>
    <dgm:cxn modelId="{E25C0941-FBAA-4C9E-87A7-E323A54FF315}" type="presParOf" srcId="{2F47D3BE-BE54-4146-8A86-A973AE63876F}" destId="{233097CF-9CB1-4D2F-8058-0382EB8F7E5A}" srcOrd="11" destOrd="0" presId="urn:microsoft.com/office/officeart/2005/8/layout/equation1"/>
    <dgm:cxn modelId="{7811D52C-42CC-4574-A1FF-BB2EFA9C4910}" type="presParOf" srcId="{2F47D3BE-BE54-4146-8A86-A973AE63876F}" destId="{6EC411C7-6904-44EE-8FB4-D5F858F73AEA}" srcOrd="12"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BCA057E-8BE6-4FDD-B03A-9092ECF1180F}" type="doc">
      <dgm:prSet loTypeId="urn:microsoft.com/office/officeart/2005/8/layout/vList5" loCatId="list" qsTypeId="urn:microsoft.com/office/officeart/2005/8/quickstyle/simple5" qsCatId="simple" csTypeId="urn:microsoft.com/office/officeart/2005/8/colors/colorful4" csCatId="colorful" phldr="1"/>
      <dgm:spPr/>
      <dgm:t>
        <a:bodyPr/>
        <a:lstStyle/>
        <a:p>
          <a:endParaRPr lang="id-ID"/>
        </a:p>
      </dgm:t>
    </dgm:pt>
    <dgm:pt modelId="{B1BC4CA1-AC24-48FC-827E-F11D80DEBDFC}">
      <dgm:prSet phldrT="[Text]"/>
      <dgm:spPr/>
      <dgm:t>
        <a:bodyPr/>
        <a:lstStyle/>
        <a:p>
          <a:r>
            <a:rPr lang="id-ID" dirty="0" smtClean="0"/>
            <a:t>Teknis Produksi</a:t>
          </a:r>
          <a:endParaRPr lang="id-ID" dirty="0"/>
        </a:p>
      </dgm:t>
    </dgm:pt>
    <dgm:pt modelId="{0F4D6698-434E-48FE-8454-AECC42BD95BA}" type="parTrans" cxnId="{53D2030C-849C-46FA-81DD-EAE35DE01FB0}">
      <dgm:prSet/>
      <dgm:spPr/>
      <dgm:t>
        <a:bodyPr/>
        <a:lstStyle/>
        <a:p>
          <a:endParaRPr lang="id-ID"/>
        </a:p>
      </dgm:t>
    </dgm:pt>
    <dgm:pt modelId="{2AA766D3-D05E-4AB4-94D8-9F24AFB1DA9E}" type="sibTrans" cxnId="{53D2030C-849C-46FA-81DD-EAE35DE01FB0}">
      <dgm:prSet/>
      <dgm:spPr/>
      <dgm:t>
        <a:bodyPr/>
        <a:lstStyle/>
        <a:p>
          <a:endParaRPr lang="id-ID"/>
        </a:p>
      </dgm:t>
    </dgm:pt>
    <dgm:pt modelId="{8F279E9B-2176-43E2-B82C-24E44A1D0010}">
      <dgm:prSet phldrT="[Text]"/>
      <dgm:spPr/>
      <dgm:t>
        <a:bodyPr/>
        <a:lstStyle/>
        <a:p>
          <a:r>
            <a:rPr lang="id-ID" dirty="0" smtClean="0"/>
            <a:t>Tidak berubah dari sekarang</a:t>
          </a:r>
          <a:endParaRPr lang="id-ID" dirty="0"/>
        </a:p>
      </dgm:t>
    </dgm:pt>
    <dgm:pt modelId="{1D4E41A6-A96A-43B0-B3FA-8DDE152F69E0}" type="parTrans" cxnId="{7ACBB39A-B8C5-4F2C-9E06-0F4AA8EC1050}">
      <dgm:prSet/>
      <dgm:spPr/>
      <dgm:t>
        <a:bodyPr/>
        <a:lstStyle/>
        <a:p>
          <a:endParaRPr lang="id-ID"/>
        </a:p>
      </dgm:t>
    </dgm:pt>
    <dgm:pt modelId="{FDE6E5AA-DE10-4356-BEAC-8269C17C2F5C}" type="sibTrans" cxnId="{7ACBB39A-B8C5-4F2C-9E06-0F4AA8EC1050}">
      <dgm:prSet/>
      <dgm:spPr/>
      <dgm:t>
        <a:bodyPr/>
        <a:lstStyle/>
        <a:p>
          <a:endParaRPr lang="id-ID"/>
        </a:p>
      </dgm:t>
    </dgm:pt>
    <dgm:pt modelId="{4646B1AB-54BB-4043-8677-E180DDE7C19E}">
      <dgm:prSet phldrT="[Text]"/>
      <dgm:spPr/>
      <dgm:t>
        <a:bodyPr/>
        <a:lstStyle/>
        <a:p>
          <a:r>
            <a:rPr lang="id-ID" dirty="0" smtClean="0"/>
            <a:t>Sudah banyak pakar di dunia Islam</a:t>
          </a:r>
          <a:endParaRPr lang="id-ID" dirty="0"/>
        </a:p>
      </dgm:t>
    </dgm:pt>
    <dgm:pt modelId="{EB53F00D-ECC4-469E-BB88-C2AF75F7763F}" type="parTrans" cxnId="{270CA239-8379-4241-956B-7DD1AA1DCBAA}">
      <dgm:prSet/>
      <dgm:spPr/>
      <dgm:t>
        <a:bodyPr/>
        <a:lstStyle/>
        <a:p>
          <a:endParaRPr lang="id-ID"/>
        </a:p>
      </dgm:t>
    </dgm:pt>
    <dgm:pt modelId="{3D96F59A-E7D5-46D7-8535-E373BB14C0D1}" type="sibTrans" cxnId="{270CA239-8379-4241-956B-7DD1AA1DCBAA}">
      <dgm:prSet/>
      <dgm:spPr/>
      <dgm:t>
        <a:bodyPr/>
        <a:lstStyle/>
        <a:p>
          <a:endParaRPr lang="id-ID"/>
        </a:p>
      </dgm:t>
    </dgm:pt>
    <dgm:pt modelId="{33BC45EE-3313-42E4-AD18-C156BD54584D}">
      <dgm:prSet phldrT="[Text]"/>
      <dgm:spPr/>
      <dgm:t>
        <a:bodyPr/>
        <a:lstStyle/>
        <a:p>
          <a:r>
            <a:rPr lang="id-ID" dirty="0" smtClean="0"/>
            <a:t>Teknis Distribusi</a:t>
          </a:r>
          <a:endParaRPr lang="id-ID" dirty="0"/>
        </a:p>
      </dgm:t>
    </dgm:pt>
    <dgm:pt modelId="{A27D5081-39B8-421C-AECC-0AF82874AE4E}" type="parTrans" cxnId="{83A1C4E4-9825-4740-ABD7-94F2607BB440}">
      <dgm:prSet/>
      <dgm:spPr/>
      <dgm:t>
        <a:bodyPr/>
        <a:lstStyle/>
        <a:p>
          <a:endParaRPr lang="id-ID"/>
        </a:p>
      </dgm:t>
    </dgm:pt>
    <dgm:pt modelId="{4677FDA0-94A2-42BF-8723-E6CCA8DBD559}" type="sibTrans" cxnId="{83A1C4E4-9825-4740-ABD7-94F2607BB440}">
      <dgm:prSet/>
      <dgm:spPr/>
      <dgm:t>
        <a:bodyPr/>
        <a:lstStyle/>
        <a:p>
          <a:endParaRPr lang="id-ID"/>
        </a:p>
      </dgm:t>
    </dgm:pt>
    <dgm:pt modelId="{003771EE-BD4D-443A-892B-B5437773AF90}">
      <dgm:prSet phldrT="[Text]"/>
      <dgm:spPr/>
      <dgm:t>
        <a:bodyPr/>
        <a:lstStyle/>
        <a:p>
          <a:r>
            <a:rPr lang="id-ID" dirty="0" smtClean="0"/>
            <a:t>Tidak berubah dari sekarang</a:t>
          </a:r>
          <a:endParaRPr lang="id-ID" dirty="0"/>
        </a:p>
      </dgm:t>
    </dgm:pt>
    <dgm:pt modelId="{F5013E51-D26B-491A-B6C0-85B84EA3CD55}" type="parTrans" cxnId="{F92B23B8-7A9E-4A30-AA3B-533ED136DFF7}">
      <dgm:prSet/>
      <dgm:spPr/>
      <dgm:t>
        <a:bodyPr/>
        <a:lstStyle/>
        <a:p>
          <a:endParaRPr lang="id-ID"/>
        </a:p>
      </dgm:t>
    </dgm:pt>
    <dgm:pt modelId="{6B49721F-A53B-4D73-B690-B4CFB30CA3C0}" type="sibTrans" cxnId="{F92B23B8-7A9E-4A30-AA3B-533ED136DFF7}">
      <dgm:prSet/>
      <dgm:spPr/>
      <dgm:t>
        <a:bodyPr/>
        <a:lstStyle/>
        <a:p>
          <a:endParaRPr lang="id-ID"/>
        </a:p>
      </dgm:t>
    </dgm:pt>
    <dgm:pt modelId="{66E289E4-7D27-4E2C-9C4C-328DA7035C5C}">
      <dgm:prSet phldrT="[Text]"/>
      <dgm:spPr/>
      <dgm:t>
        <a:bodyPr/>
        <a:lstStyle/>
        <a:p>
          <a:r>
            <a:rPr lang="id-ID" dirty="0" smtClean="0"/>
            <a:t>Ideologis</a:t>
          </a:r>
          <a:endParaRPr lang="id-ID" dirty="0"/>
        </a:p>
      </dgm:t>
    </dgm:pt>
    <dgm:pt modelId="{1958DC7E-0442-4FCB-8D8C-6D963945D22C}" type="parTrans" cxnId="{352DBAAB-F763-4AB4-A4A2-945FDADEC432}">
      <dgm:prSet/>
      <dgm:spPr/>
      <dgm:t>
        <a:bodyPr/>
        <a:lstStyle/>
        <a:p>
          <a:endParaRPr lang="id-ID"/>
        </a:p>
      </dgm:t>
    </dgm:pt>
    <dgm:pt modelId="{B51233B8-0C81-4DCA-BAED-2A654E945777}" type="sibTrans" cxnId="{352DBAAB-F763-4AB4-A4A2-945FDADEC432}">
      <dgm:prSet/>
      <dgm:spPr/>
      <dgm:t>
        <a:bodyPr/>
        <a:lstStyle/>
        <a:p>
          <a:endParaRPr lang="id-ID"/>
        </a:p>
      </dgm:t>
    </dgm:pt>
    <dgm:pt modelId="{CB4CAFE4-0E4C-4589-8BBE-C28883C45CAC}">
      <dgm:prSet phldrT="[Text]"/>
      <dgm:spPr/>
      <dgm:t>
        <a:bodyPr/>
        <a:lstStyle/>
        <a:p>
          <a:r>
            <a:rPr lang="id-ID" dirty="0" smtClean="0"/>
            <a:t>Menghapus liberalisasi migas</a:t>
          </a:r>
          <a:endParaRPr lang="id-ID" dirty="0"/>
        </a:p>
      </dgm:t>
    </dgm:pt>
    <dgm:pt modelId="{8375D377-3CB9-4CDC-AAEC-232D166F9B19}" type="parTrans" cxnId="{B61E2CB8-CF6A-4D8C-93CF-344BFCC79F5B}">
      <dgm:prSet/>
      <dgm:spPr/>
      <dgm:t>
        <a:bodyPr/>
        <a:lstStyle/>
        <a:p>
          <a:endParaRPr lang="id-ID"/>
        </a:p>
      </dgm:t>
    </dgm:pt>
    <dgm:pt modelId="{AD8D1A16-9DFA-43F4-B280-55795D0AEB89}" type="sibTrans" cxnId="{B61E2CB8-CF6A-4D8C-93CF-344BFCC79F5B}">
      <dgm:prSet/>
      <dgm:spPr/>
      <dgm:t>
        <a:bodyPr/>
        <a:lstStyle/>
        <a:p>
          <a:endParaRPr lang="id-ID"/>
        </a:p>
      </dgm:t>
    </dgm:pt>
    <dgm:pt modelId="{8FA104BE-3D89-4B0A-A4C1-FFDEB50AD1ED}">
      <dgm:prSet phldrT="[Text]"/>
      <dgm:spPr/>
      <dgm:t>
        <a:bodyPr/>
        <a:lstStyle/>
        <a:p>
          <a:r>
            <a:rPr lang="id-ID" dirty="0" smtClean="0"/>
            <a:t>Menerapkan sistem Islam untuk migas sebagai bagian penerapan Islam secara total</a:t>
          </a:r>
          <a:endParaRPr lang="id-ID" dirty="0"/>
        </a:p>
      </dgm:t>
    </dgm:pt>
    <dgm:pt modelId="{411B1819-E844-46AE-A3F4-B729474BD85B}" type="parTrans" cxnId="{EEBFFBC4-C043-42DF-BA9B-191B551DBAE3}">
      <dgm:prSet/>
      <dgm:spPr/>
      <dgm:t>
        <a:bodyPr/>
        <a:lstStyle/>
        <a:p>
          <a:endParaRPr lang="id-ID"/>
        </a:p>
      </dgm:t>
    </dgm:pt>
    <dgm:pt modelId="{5DA53DEE-EBA1-43A2-8776-67D6FFA7EFFB}" type="sibTrans" cxnId="{EEBFFBC4-C043-42DF-BA9B-191B551DBAE3}">
      <dgm:prSet/>
      <dgm:spPr/>
      <dgm:t>
        <a:bodyPr/>
        <a:lstStyle/>
        <a:p>
          <a:endParaRPr lang="id-ID"/>
        </a:p>
      </dgm:t>
    </dgm:pt>
    <dgm:pt modelId="{268F8F90-BFDF-4A09-A085-1F7CAFEF8BB6}">
      <dgm:prSet/>
      <dgm:spPr/>
      <dgm:t>
        <a:bodyPr/>
        <a:lstStyle/>
        <a:p>
          <a:r>
            <a:rPr lang="id-ID" dirty="0" smtClean="0"/>
            <a:t>Sudah banyak pakar di dunia Islam</a:t>
          </a:r>
          <a:endParaRPr lang="id-ID" dirty="0"/>
        </a:p>
      </dgm:t>
    </dgm:pt>
    <dgm:pt modelId="{8FFD518A-9FD5-42C5-90B0-AA3FF4C3CCEC}" type="parTrans" cxnId="{59A2CE96-1CAA-42F6-B34B-20D19134C547}">
      <dgm:prSet/>
      <dgm:spPr/>
      <dgm:t>
        <a:bodyPr/>
        <a:lstStyle/>
        <a:p>
          <a:endParaRPr lang="id-ID"/>
        </a:p>
      </dgm:t>
    </dgm:pt>
    <dgm:pt modelId="{EFF6EF3C-2CD9-433F-BADC-7E68D09D189B}" type="sibTrans" cxnId="{59A2CE96-1CAA-42F6-B34B-20D19134C547}">
      <dgm:prSet/>
      <dgm:spPr/>
      <dgm:t>
        <a:bodyPr/>
        <a:lstStyle/>
        <a:p>
          <a:endParaRPr lang="id-ID"/>
        </a:p>
      </dgm:t>
    </dgm:pt>
    <dgm:pt modelId="{8C8DAFAC-DFD5-4DCE-B1AA-38A9F4C946E2}" type="pres">
      <dgm:prSet presAssocID="{2BCA057E-8BE6-4FDD-B03A-9092ECF1180F}" presName="Name0" presStyleCnt="0">
        <dgm:presLayoutVars>
          <dgm:dir/>
          <dgm:animLvl val="lvl"/>
          <dgm:resizeHandles val="exact"/>
        </dgm:presLayoutVars>
      </dgm:prSet>
      <dgm:spPr/>
      <dgm:t>
        <a:bodyPr/>
        <a:lstStyle/>
        <a:p>
          <a:endParaRPr lang="id-ID"/>
        </a:p>
      </dgm:t>
    </dgm:pt>
    <dgm:pt modelId="{E3352300-6056-4DBF-AEFC-66A381421FCA}" type="pres">
      <dgm:prSet presAssocID="{B1BC4CA1-AC24-48FC-827E-F11D80DEBDFC}" presName="linNode" presStyleCnt="0"/>
      <dgm:spPr/>
    </dgm:pt>
    <dgm:pt modelId="{9567F473-2193-4A38-B12C-1C4C0C5EB11C}" type="pres">
      <dgm:prSet presAssocID="{B1BC4CA1-AC24-48FC-827E-F11D80DEBDFC}" presName="parentText" presStyleLbl="node1" presStyleIdx="0" presStyleCnt="3">
        <dgm:presLayoutVars>
          <dgm:chMax val="1"/>
          <dgm:bulletEnabled val="1"/>
        </dgm:presLayoutVars>
      </dgm:prSet>
      <dgm:spPr/>
      <dgm:t>
        <a:bodyPr/>
        <a:lstStyle/>
        <a:p>
          <a:endParaRPr lang="id-ID"/>
        </a:p>
      </dgm:t>
    </dgm:pt>
    <dgm:pt modelId="{081F7205-2E61-442C-A2FD-EB76AA8BAFC6}" type="pres">
      <dgm:prSet presAssocID="{B1BC4CA1-AC24-48FC-827E-F11D80DEBDFC}" presName="descendantText" presStyleLbl="alignAccFollowNode1" presStyleIdx="0" presStyleCnt="3">
        <dgm:presLayoutVars>
          <dgm:bulletEnabled val="1"/>
        </dgm:presLayoutVars>
      </dgm:prSet>
      <dgm:spPr/>
      <dgm:t>
        <a:bodyPr/>
        <a:lstStyle/>
        <a:p>
          <a:endParaRPr lang="id-ID"/>
        </a:p>
      </dgm:t>
    </dgm:pt>
    <dgm:pt modelId="{E617F59B-D860-4BD7-A648-9287CAA0124F}" type="pres">
      <dgm:prSet presAssocID="{2AA766D3-D05E-4AB4-94D8-9F24AFB1DA9E}" presName="sp" presStyleCnt="0"/>
      <dgm:spPr/>
    </dgm:pt>
    <dgm:pt modelId="{9871D2DA-7E7F-4275-BD9B-3347D9010D81}" type="pres">
      <dgm:prSet presAssocID="{33BC45EE-3313-42E4-AD18-C156BD54584D}" presName="linNode" presStyleCnt="0"/>
      <dgm:spPr/>
    </dgm:pt>
    <dgm:pt modelId="{F8F86C86-933E-4A85-90AB-E31012B16C2B}" type="pres">
      <dgm:prSet presAssocID="{33BC45EE-3313-42E4-AD18-C156BD54584D}" presName="parentText" presStyleLbl="node1" presStyleIdx="1" presStyleCnt="3">
        <dgm:presLayoutVars>
          <dgm:chMax val="1"/>
          <dgm:bulletEnabled val="1"/>
        </dgm:presLayoutVars>
      </dgm:prSet>
      <dgm:spPr/>
      <dgm:t>
        <a:bodyPr/>
        <a:lstStyle/>
        <a:p>
          <a:endParaRPr lang="id-ID"/>
        </a:p>
      </dgm:t>
    </dgm:pt>
    <dgm:pt modelId="{72B76A0D-5DFC-41FF-8EDC-1B304FDF3113}" type="pres">
      <dgm:prSet presAssocID="{33BC45EE-3313-42E4-AD18-C156BD54584D}" presName="descendantText" presStyleLbl="alignAccFollowNode1" presStyleIdx="1" presStyleCnt="3">
        <dgm:presLayoutVars>
          <dgm:bulletEnabled val="1"/>
        </dgm:presLayoutVars>
      </dgm:prSet>
      <dgm:spPr/>
      <dgm:t>
        <a:bodyPr/>
        <a:lstStyle/>
        <a:p>
          <a:endParaRPr lang="id-ID"/>
        </a:p>
      </dgm:t>
    </dgm:pt>
    <dgm:pt modelId="{5301AC8E-FEAA-44FF-8519-88B74AED225B}" type="pres">
      <dgm:prSet presAssocID="{4677FDA0-94A2-42BF-8723-E6CCA8DBD559}" presName="sp" presStyleCnt="0"/>
      <dgm:spPr/>
    </dgm:pt>
    <dgm:pt modelId="{A023E70E-4FA3-48FC-812A-DE8622ED578B}" type="pres">
      <dgm:prSet presAssocID="{66E289E4-7D27-4E2C-9C4C-328DA7035C5C}" presName="linNode" presStyleCnt="0"/>
      <dgm:spPr/>
    </dgm:pt>
    <dgm:pt modelId="{10D0F46D-E80F-4DDC-8441-0B53A2848919}" type="pres">
      <dgm:prSet presAssocID="{66E289E4-7D27-4E2C-9C4C-328DA7035C5C}" presName="parentText" presStyleLbl="node1" presStyleIdx="2" presStyleCnt="3">
        <dgm:presLayoutVars>
          <dgm:chMax val="1"/>
          <dgm:bulletEnabled val="1"/>
        </dgm:presLayoutVars>
      </dgm:prSet>
      <dgm:spPr/>
      <dgm:t>
        <a:bodyPr/>
        <a:lstStyle/>
        <a:p>
          <a:endParaRPr lang="id-ID"/>
        </a:p>
      </dgm:t>
    </dgm:pt>
    <dgm:pt modelId="{BA48AB0B-61D4-459C-B4C9-58ADFFA4772E}" type="pres">
      <dgm:prSet presAssocID="{66E289E4-7D27-4E2C-9C4C-328DA7035C5C}" presName="descendantText" presStyleLbl="alignAccFollowNode1" presStyleIdx="2" presStyleCnt="3">
        <dgm:presLayoutVars>
          <dgm:bulletEnabled val="1"/>
        </dgm:presLayoutVars>
      </dgm:prSet>
      <dgm:spPr/>
      <dgm:t>
        <a:bodyPr/>
        <a:lstStyle/>
        <a:p>
          <a:endParaRPr lang="id-ID"/>
        </a:p>
      </dgm:t>
    </dgm:pt>
  </dgm:ptLst>
  <dgm:cxnLst>
    <dgm:cxn modelId="{53D2030C-849C-46FA-81DD-EAE35DE01FB0}" srcId="{2BCA057E-8BE6-4FDD-B03A-9092ECF1180F}" destId="{B1BC4CA1-AC24-48FC-827E-F11D80DEBDFC}" srcOrd="0" destOrd="0" parTransId="{0F4D6698-434E-48FE-8454-AECC42BD95BA}" sibTransId="{2AA766D3-D05E-4AB4-94D8-9F24AFB1DA9E}"/>
    <dgm:cxn modelId="{C71820A5-BE10-4F52-ACDD-6BC9C4F69B42}" type="presOf" srcId="{8FA104BE-3D89-4B0A-A4C1-FFDEB50AD1ED}" destId="{BA48AB0B-61D4-459C-B4C9-58ADFFA4772E}" srcOrd="0" destOrd="1" presId="urn:microsoft.com/office/officeart/2005/8/layout/vList5"/>
    <dgm:cxn modelId="{83A1C4E4-9825-4740-ABD7-94F2607BB440}" srcId="{2BCA057E-8BE6-4FDD-B03A-9092ECF1180F}" destId="{33BC45EE-3313-42E4-AD18-C156BD54584D}" srcOrd="1" destOrd="0" parTransId="{A27D5081-39B8-421C-AECC-0AF82874AE4E}" sibTransId="{4677FDA0-94A2-42BF-8723-E6CCA8DBD559}"/>
    <dgm:cxn modelId="{3191775F-9102-43D5-A3AC-F31DB1A15FA4}" type="presOf" srcId="{66E289E4-7D27-4E2C-9C4C-328DA7035C5C}" destId="{10D0F46D-E80F-4DDC-8441-0B53A2848919}" srcOrd="0" destOrd="0" presId="urn:microsoft.com/office/officeart/2005/8/layout/vList5"/>
    <dgm:cxn modelId="{0BCB2DD0-8043-4E73-A2D6-ABB07B5BEBEB}" type="presOf" srcId="{33BC45EE-3313-42E4-AD18-C156BD54584D}" destId="{F8F86C86-933E-4A85-90AB-E31012B16C2B}" srcOrd="0" destOrd="0" presId="urn:microsoft.com/office/officeart/2005/8/layout/vList5"/>
    <dgm:cxn modelId="{6A6D4865-8A79-47C9-9991-BF5CDC3BCAE5}" type="presOf" srcId="{8F279E9B-2176-43E2-B82C-24E44A1D0010}" destId="{081F7205-2E61-442C-A2FD-EB76AA8BAFC6}" srcOrd="0" destOrd="0" presId="urn:microsoft.com/office/officeart/2005/8/layout/vList5"/>
    <dgm:cxn modelId="{59A2CE96-1CAA-42F6-B34B-20D19134C547}" srcId="{33BC45EE-3313-42E4-AD18-C156BD54584D}" destId="{268F8F90-BFDF-4A09-A085-1F7CAFEF8BB6}" srcOrd="1" destOrd="0" parTransId="{8FFD518A-9FD5-42C5-90B0-AA3FF4C3CCEC}" sibTransId="{EFF6EF3C-2CD9-433F-BADC-7E68D09D189B}"/>
    <dgm:cxn modelId="{19367F0A-2281-435E-832F-68F8328A65AA}" type="presOf" srcId="{268F8F90-BFDF-4A09-A085-1F7CAFEF8BB6}" destId="{72B76A0D-5DFC-41FF-8EDC-1B304FDF3113}" srcOrd="0" destOrd="1" presId="urn:microsoft.com/office/officeart/2005/8/layout/vList5"/>
    <dgm:cxn modelId="{F92B23B8-7A9E-4A30-AA3B-533ED136DFF7}" srcId="{33BC45EE-3313-42E4-AD18-C156BD54584D}" destId="{003771EE-BD4D-443A-892B-B5437773AF90}" srcOrd="0" destOrd="0" parTransId="{F5013E51-D26B-491A-B6C0-85B84EA3CD55}" sibTransId="{6B49721F-A53B-4D73-B690-B4CFB30CA3C0}"/>
    <dgm:cxn modelId="{EEBFFBC4-C043-42DF-BA9B-191B551DBAE3}" srcId="{66E289E4-7D27-4E2C-9C4C-328DA7035C5C}" destId="{8FA104BE-3D89-4B0A-A4C1-FFDEB50AD1ED}" srcOrd="1" destOrd="0" parTransId="{411B1819-E844-46AE-A3F4-B729474BD85B}" sibTransId="{5DA53DEE-EBA1-43A2-8776-67D6FFA7EFFB}"/>
    <dgm:cxn modelId="{352DBAAB-F763-4AB4-A4A2-945FDADEC432}" srcId="{2BCA057E-8BE6-4FDD-B03A-9092ECF1180F}" destId="{66E289E4-7D27-4E2C-9C4C-328DA7035C5C}" srcOrd="2" destOrd="0" parTransId="{1958DC7E-0442-4FCB-8D8C-6D963945D22C}" sibTransId="{B51233B8-0C81-4DCA-BAED-2A654E945777}"/>
    <dgm:cxn modelId="{DEE5A959-76FA-41C9-A06E-BA79D0842EBC}" type="presOf" srcId="{4646B1AB-54BB-4043-8677-E180DDE7C19E}" destId="{081F7205-2E61-442C-A2FD-EB76AA8BAFC6}" srcOrd="0" destOrd="1" presId="urn:microsoft.com/office/officeart/2005/8/layout/vList5"/>
    <dgm:cxn modelId="{270CA239-8379-4241-956B-7DD1AA1DCBAA}" srcId="{B1BC4CA1-AC24-48FC-827E-F11D80DEBDFC}" destId="{4646B1AB-54BB-4043-8677-E180DDE7C19E}" srcOrd="1" destOrd="0" parTransId="{EB53F00D-ECC4-469E-BB88-C2AF75F7763F}" sibTransId="{3D96F59A-E7D5-46D7-8535-E373BB14C0D1}"/>
    <dgm:cxn modelId="{B61E2CB8-CF6A-4D8C-93CF-344BFCC79F5B}" srcId="{66E289E4-7D27-4E2C-9C4C-328DA7035C5C}" destId="{CB4CAFE4-0E4C-4589-8BBE-C28883C45CAC}" srcOrd="0" destOrd="0" parTransId="{8375D377-3CB9-4CDC-AAEC-232D166F9B19}" sibTransId="{AD8D1A16-9DFA-43F4-B280-55795D0AEB89}"/>
    <dgm:cxn modelId="{5359D43B-CF94-4629-94E5-94C47D126B88}" type="presOf" srcId="{B1BC4CA1-AC24-48FC-827E-F11D80DEBDFC}" destId="{9567F473-2193-4A38-B12C-1C4C0C5EB11C}" srcOrd="0" destOrd="0" presId="urn:microsoft.com/office/officeart/2005/8/layout/vList5"/>
    <dgm:cxn modelId="{5EAC3D32-AC63-429E-AE95-80FF9F2BBC47}" type="presOf" srcId="{003771EE-BD4D-443A-892B-B5437773AF90}" destId="{72B76A0D-5DFC-41FF-8EDC-1B304FDF3113}" srcOrd="0" destOrd="0" presId="urn:microsoft.com/office/officeart/2005/8/layout/vList5"/>
    <dgm:cxn modelId="{E31ECB56-CDA3-4FEC-84B7-8E12E37FEB40}" type="presOf" srcId="{2BCA057E-8BE6-4FDD-B03A-9092ECF1180F}" destId="{8C8DAFAC-DFD5-4DCE-B1AA-38A9F4C946E2}" srcOrd="0" destOrd="0" presId="urn:microsoft.com/office/officeart/2005/8/layout/vList5"/>
    <dgm:cxn modelId="{7ACBB39A-B8C5-4F2C-9E06-0F4AA8EC1050}" srcId="{B1BC4CA1-AC24-48FC-827E-F11D80DEBDFC}" destId="{8F279E9B-2176-43E2-B82C-24E44A1D0010}" srcOrd="0" destOrd="0" parTransId="{1D4E41A6-A96A-43B0-B3FA-8DDE152F69E0}" sibTransId="{FDE6E5AA-DE10-4356-BEAC-8269C17C2F5C}"/>
    <dgm:cxn modelId="{192297E2-9CDF-430E-87D0-884A5AA80D5B}" type="presOf" srcId="{CB4CAFE4-0E4C-4589-8BBE-C28883C45CAC}" destId="{BA48AB0B-61D4-459C-B4C9-58ADFFA4772E}" srcOrd="0" destOrd="0" presId="urn:microsoft.com/office/officeart/2005/8/layout/vList5"/>
    <dgm:cxn modelId="{6651F51E-3A53-4208-8960-08829492866E}" type="presParOf" srcId="{8C8DAFAC-DFD5-4DCE-B1AA-38A9F4C946E2}" destId="{E3352300-6056-4DBF-AEFC-66A381421FCA}" srcOrd="0" destOrd="0" presId="urn:microsoft.com/office/officeart/2005/8/layout/vList5"/>
    <dgm:cxn modelId="{A63447D5-7B53-4F53-8C90-06E87201E240}" type="presParOf" srcId="{E3352300-6056-4DBF-AEFC-66A381421FCA}" destId="{9567F473-2193-4A38-B12C-1C4C0C5EB11C}" srcOrd="0" destOrd="0" presId="urn:microsoft.com/office/officeart/2005/8/layout/vList5"/>
    <dgm:cxn modelId="{628EB1C6-2B73-499E-A831-7A9BDAE6FE65}" type="presParOf" srcId="{E3352300-6056-4DBF-AEFC-66A381421FCA}" destId="{081F7205-2E61-442C-A2FD-EB76AA8BAFC6}" srcOrd="1" destOrd="0" presId="urn:microsoft.com/office/officeart/2005/8/layout/vList5"/>
    <dgm:cxn modelId="{5AD852B8-8CC5-4B1E-AF5F-8794A4597250}" type="presParOf" srcId="{8C8DAFAC-DFD5-4DCE-B1AA-38A9F4C946E2}" destId="{E617F59B-D860-4BD7-A648-9287CAA0124F}" srcOrd="1" destOrd="0" presId="urn:microsoft.com/office/officeart/2005/8/layout/vList5"/>
    <dgm:cxn modelId="{694E33B2-712A-4BF0-81D0-47EAE0DEBF52}" type="presParOf" srcId="{8C8DAFAC-DFD5-4DCE-B1AA-38A9F4C946E2}" destId="{9871D2DA-7E7F-4275-BD9B-3347D9010D81}" srcOrd="2" destOrd="0" presId="urn:microsoft.com/office/officeart/2005/8/layout/vList5"/>
    <dgm:cxn modelId="{7B4E8A7F-8649-4A42-BB1B-A1F7FD89A081}" type="presParOf" srcId="{9871D2DA-7E7F-4275-BD9B-3347D9010D81}" destId="{F8F86C86-933E-4A85-90AB-E31012B16C2B}" srcOrd="0" destOrd="0" presId="urn:microsoft.com/office/officeart/2005/8/layout/vList5"/>
    <dgm:cxn modelId="{3E9046A2-61ED-49C5-95CB-8790F663F490}" type="presParOf" srcId="{9871D2DA-7E7F-4275-BD9B-3347D9010D81}" destId="{72B76A0D-5DFC-41FF-8EDC-1B304FDF3113}" srcOrd="1" destOrd="0" presId="urn:microsoft.com/office/officeart/2005/8/layout/vList5"/>
    <dgm:cxn modelId="{BEB6277B-74B9-4360-AEA4-652AAB5B882A}" type="presParOf" srcId="{8C8DAFAC-DFD5-4DCE-B1AA-38A9F4C946E2}" destId="{5301AC8E-FEAA-44FF-8519-88B74AED225B}" srcOrd="3" destOrd="0" presId="urn:microsoft.com/office/officeart/2005/8/layout/vList5"/>
    <dgm:cxn modelId="{798DAB45-69F3-470B-8CCD-7F1DBCE7F162}" type="presParOf" srcId="{8C8DAFAC-DFD5-4DCE-B1AA-38A9F4C946E2}" destId="{A023E70E-4FA3-48FC-812A-DE8622ED578B}" srcOrd="4" destOrd="0" presId="urn:microsoft.com/office/officeart/2005/8/layout/vList5"/>
    <dgm:cxn modelId="{B39E312D-4F7C-4EF6-BE14-C288501C306F}" type="presParOf" srcId="{A023E70E-4FA3-48FC-812A-DE8622ED578B}" destId="{10D0F46D-E80F-4DDC-8441-0B53A2848919}" srcOrd="0" destOrd="0" presId="urn:microsoft.com/office/officeart/2005/8/layout/vList5"/>
    <dgm:cxn modelId="{69BB8EAA-8C25-4A43-8C9B-313F4ACC2645}" type="presParOf" srcId="{A023E70E-4FA3-48FC-812A-DE8622ED578B}" destId="{BA48AB0B-61D4-459C-B4C9-58ADFFA4772E}"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7EF9B90-8A83-47D8-BB4A-3F45F6DACD08}" type="doc">
      <dgm:prSet loTypeId="urn:microsoft.com/office/officeart/2005/8/layout/hList1" loCatId="list" qsTypeId="urn:microsoft.com/office/officeart/2005/8/quickstyle/simple5" qsCatId="simple" csTypeId="urn:microsoft.com/office/officeart/2005/8/colors/colorful3" csCatId="colorful" phldr="1"/>
      <dgm:spPr/>
      <dgm:t>
        <a:bodyPr/>
        <a:lstStyle/>
        <a:p>
          <a:endParaRPr lang="id-ID"/>
        </a:p>
      </dgm:t>
    </dgm:pt>
    <dgm:pt modelId="{59BF4702-3066-4A4F-998C-D0E61307FAD8}">
      <dgm:prSet phldrT="[Text]"/>
      <dgm:spPr/>
      <dgm:t>
        <a:bodyPr/>
        <a:lstStyle/>
        <a:p>
          <a:r>
            <a:rPr lang="id-ID" dirty="0" smtClean="0"/>
            <a:t>Historis</a:t>
          </a:r>
          <a:endParaRPr lang="id-ID" dirty="0"/>
        </a:p>
      </dgm:t>
    </dgm:pt>
    <dgm:pt modelId="{BA06ED86-20B2-43D0-97C2-F685D086033F}" type="parTrans" cxnId="{CE0E039B-4EFB-46F4-96B1-C61136F4681B}">
      <dgm:prSet/>
      <dgm:spPr/>
      <dgm:t>
        <a:bodyPr/>
        <a:lstStyle/>
        <a:p>
          <a:endParaRPr lang="id-ID"/>
        </a:p>
      </dgm:t>
    </dgm:pt>
    <dgm:pt modelId="{A2EC28F6-AEC7-42C1-81F1-D13FB73A10AD}" type="sibTrans" cxnId="{CE0E039B-4EFB-46F4-96B1-C61136F4681B}">
      <dgm:prSet/>
      <dgm:spPr/>
      <dgm:t>
        <a:bodyPr/>
        <a:lstStyle/>
        <a:p>
          <a:endParaRPr lang="id-ID"/>
        </a:p>
      </dgm:t>
    </dgm:pt>
    <dgm:pt modelId="{AC187C06-9F8E-4DE3-89F1-4F25F955C2D5}">
      <dgm:prSet phldrT="[Text]"/>
      <dgm:spPr/>
      <dgm:t>
        <a:bodyPr/>
        <a:lstStyle/>
        <a:p>
          <a:r>
            <a:rPr lang="id-ID" dirty="0" smtClean="0"/>
            <a:t>Dirintis oleh Nabi saw di Madinah</a:t>
          </a:r>
          <a:endParaRPr lang="id-ID" dirty="0"/>
        </a:p>
      </dgm:t>
    </dgm:pt>
    <dgm:pt modelId="{F81E9F26-606F-4B5A-B5E2-C05C38EECD5F}" type="parTrans" cxnId="{2E1FC0DE-2F11-4510-A371-24B8C3AA0D37}">
      <dgm:prSet/>
      <dgm:spPr/>
      <dgm:t>
        <a:bodyPr/>
        <a:lstStyle/>
        <a:p>
          <a:endParaRPr lang="id-ID"/>
        </a:p>
      </dgm:t>
    </dgm:pt>
    <dgm:pt modelId="{A2AEFF12-3261-47CF-ADBC-DF2E9B9D6497}" type="sibTrans" cxnId="{2E1FC0DE-2F11-4510-A371-24B8C3AA0D37}">
      <dgm:prSet/>
      <dgm:spPr/>
      <dgm:t>
        <a:bodyPr/>
        <a:lstStyle/>
        <a:p>
          <a:endParaRPr lang="id-ID"/>
        </a:p>
      </dgm:t>
    </dgm:pt>
    <dgm:pt modelId="{C4B9F87E-C345-418B-940A-D86DDDC7E507}">
      <dgm:prSet phldrT="[Text]"/>
      <dgm:spPr/>
      <dgm:t>
        <a:bodyPr/>
        <a:lstStyle/>
        <a:p>
          <a:r>
            <a:rPr lang="id-ID" dirty="0" smtClean="0"/>
            <a:t>Berjalan 14 abad</a:t>
          </a:r>
          <a:endParaRPr lang="id-ID" dirty="0"/>
        </a:p>
      </dgm:t>
    </dgm:pt>
    <dgm:pt modelId="{F3165C5B-8FA9-4A94-B687-4EF46FFC13C4}" type="parTrans" cxnId="{A91B2440-B8B1-4172-BDDD-25DF5522A063}">
      <dgm:prSet/>
      <dgm:spPr/>
      <dgm:t>
        <a:bodyPr/>
        <a:lstStyle/>
        <a:p>
          <a:endParaRPr lang="id-ID"/>
        </a:p>
      </dgm:t>
    </dgm:pt>
    <dgm:pt modelId="{77206990-D899-466A-AB3C-71F3C9D0B820}" type="sibTrans" cxnId="{A91B2440-B8B1-4172-BDDD-25DF5522A063}">
      <dgm:prSet/>
      <dgm:spPr/>
      <dgm:t>
        <a:bodyPr/>
        <a:lstStyle/>
        <a:p>
          <a:endParaRPr lang="id-ID"/>
        </a:p>
      </dgm:t>
    </dgm:pt>
    <dgm:pt modelId="{A37CF1AD-A52C-42BF-B364-065E8EEC3B90}">
      <dgm:prSet phldrT="[Text]"/>
      <dgm:spPr/>
      <dgm:t>
        <a:bodyPr/>
        <a:lstStyle/>
        <a:p>
          <a:r>
            <a:rPr lang="id-ID" dirty="0" smtClean="0"/>
            <a:t>Empirik</a:t>
          </a:r>
          <a:endParaRPr lang="id-ID" dirty="0"/>
        </a:p>
      </dgm:t>
    </dgm:pt>
    <dgm:pt modelId="{EF05BEC4-8072-4571-8169-671E1CEC3839}" type="parTrans" cxnId="{59F382AB-C6EE-4EB6-8839-537B910E9EE8}">
      <dgm:prSet/>
      <dgm:spPr/>
      <dgm:t>
        <a:bodyPr/>
        <a:lstStyle/>
        <a:p>
          <a:endParaRPr lang="id-ID"/>
        </a:p>
      </dgm:t>
    </dgm:pt>
    <dgm:pt modelId="{55C2B438-8674-4DC0-9746-F2320CE2F4AB}" type="sibTrans" cxnId="{59F382AB-C6EE-4EB6-8839-537B910E9EE8}">
      <dgm:prSet/>
      <dgm:spPr/>
      <dgm:t>
        <a:bodyPr/>
        <a:lstStyle/>
        <a:p>
          <a:endParaRPr lang="id-ID"/>
        </a:p>
      </dgm:t>
    </dgm:pt>
    <dgm:pt modelId="{D37FDCA4-7BE3-497A-BAAC-B64CCB9B432D}">
      <dgm:prSet phldrT="[Text]"/>
      <dgm:spPr/>
      <dgm:t>
        <a:bodyPr/>
        <a:lstStyle/>
        <a:p>
          <a:r>
            <a:rPr lang="id-ID" dirty="0" smtClean="0"/>
            <a:t>Perubahan rezim</a:t>
          </a:r>
          <a:endParaRPr lang="id-ID" dirty="0"/>
        </a:p>
      </dgm:t>
    </dgm:pt>
    <dgm:pt modelId="{DBBD7DF0-88C4-440D-AE7F-A68A0D039D61}" type="parTrans" cxnId="{C4CBF969-BC01-4748-A787-649CB473617B}">
      <dgm:prSet/>
      <dgm:spPr/>
      <dgm:t>
        <a:bodyPr/>
        <a:lstStyle/>
        <a:p>
          <a:endParaRPr lang="id-ID"/>
        </a:p>
      </dgm:t>
    </dgm:pt>
    <dgm:pt modelId="{C06E4834-3FDB-4381-AC30-1D69F2B3A977}" type="sibTrans" cxnId="{C4CBF969-BC01-4748-A787-649CB473617B}">
      <dgm:prSet/>
      <dgm:spPr/>
      <dgm:t>
        <a:bodyPr/>
        <a:lstStyle/>
        <a:p>
          <a:endParaRPr lang="id-ID"/>
        </a:p>
      </dgm:t>
    </dgm:pt>
    <dgm:pt modelId="{71E0CFA2-51CC-49EF-98B9-BC6C70151F4F}">
      <dgm:prSet phldrT="[Text]"/>
      <dgm:spPr/>
      <dgm:t>
        <a:bodyPr/>
        <a:lstStyle/>
        <a:p>
          <a:r>
            <a:rPr lang="id-ID" dirty="0" smtClean="0"/>
            <a:t>Adanya dukungan penerapan syariat Islam</a:t>
          </a:r>
          <a:endParaRPr lang="id-ID" dirty="0"/>
        </a:p>
      </dgm:t>
    </dgm:pt>
    <dgm:pt modelId="{92608EC5-8053-4B8A-9CB2-173EAF9CCF7F}" type="parTrans" cxnId="{F07E0EB8-9D38-4903-8FB3-A91DB28F8300}">
      <dgm:prSet/>
      <dgm:spPr/>
      <dgm:t>
        <a:bodyPr/>
        <a:lstStyle/>
        <a:p>
          <a:endParaRPr lang="id-ID"/>
        </a:p>
      </dgm:t>
    </dgm:pt>
    <dgm:pt modelId="{102D5C2F-B505-482D-BE48-3BB54D9EF3B6}" type="sibTrans" cxnId="{F07E0EB8-9D38-4903-8FB3-A91DB28F8300}">
      <dgm:prSet/>
      <dgm:spPr/>
      <dgm:t>
        <a:bodyPr/>
        <a:lstStyle/>
        <a:p>
          <a:endParaRPr lang="id-ID"/>
        </a:p>
      </dgm:t>
    </dgm:pt>
    <dgm:pt modelId="{6864AE84-4C8D-4AC4-86C5-8AD5153023C5}">
      <dgm:prSet phldrT="[Text]"/>
      <dgm:spPr/>
      <dgm:t>
        <a:bodyPr/>
        <a:lstStyle/>
        <a:p>
          <a:r>
            <a:rPr lang="id-ID" dirty="0" smtClean="0"/>
            <a:t>I’tiqod</a:t>
          </a:r>
          <a:endParaRPr lang="id-ID" dirty="0"/>
        </a:p>
      </dgm:t>
    </dgm:pt>
    <dgm:pt modelId="{D826845F-B740-4505-9AE2-BB4E986DA73F}" type="parTrans" cxnId="{1288E32D-DB25-4631-A631-080AED6AAD9B}">
      <dgm:prSet/>
      <dgm:spPr/>
      <dgm:t>
        <a:bodyPr/>
        <a:lstStyle/>
        <a:p>
          <a:endParaRPr lang="id-ID"/>
        </a:p>
      </dgm:t>
    </dgm:pt>
    <dgm:pt modelId="{FC6C69BF-E85F-4254-896C-AFD1D2B89184}" type="sibTrans" cxnId="{1288E32D-DB25-4631-A631-080AED6AAD9B}">
      <dgm:prSet/>
      <dgm:spPr/>
      <dgm:t>
        <a:bodyPr/>
        <a:lstStyle/>
        <a:p>
          <a:endParaRPr lang="id-ID"/>
        </a:p>
      </dgm:t>
    </dgm:pt>
    <dgm:pt modelId="{2CEA5517-C737-457B-AA84-CBB5985FEE2E}">
      <dgm:prSet phldrT="[Text]"/>
      <dgm:spPr/>
      <dgm:t>
        <a:bodyPr/>
        <a:lstStyle/>
        <a:p>
          <a:r>
            <a:rPr lang="id-ID" dirty="0" smtClean="0"/>
            <a:t>Janji Alah (QS 24:55, 7:96 dll.)</a:t>
          </a:r>
          <a:endParaRPr lang="id-ID" dirty="0"/>
        </a:p>
      </dgm:t>
    </dgm:pt>
    <dgm:pt modelId="{836AC0DA-99AF-412B-B989-DBE59D3B0EBD}" type="parTrans" cxnId="{305F93F7-3413-42DB-92E7-624C27470B72}">
      <dgm:prSet/>
      <dgm:spPr/>
      <dgm:t>
        <a:bodyPr/>
        <a:lstStyle/>
        <a:p>
          <a:endParaRPr lang="id-ID"/>
        </a:p>
      </dgm:t>
    </dgm:pt>
    <dgm:pt modelId="{1DA0E915-7F0F-4333-8A77-3A0C43BA1EE4}" type="sibTrans" cxnId="{305F93F7-3413-42DB-92E7-624C27470B72}">
      <dgm:prSet/>
      <dgm:spPr/>
      <dgm:t>
        <a:bodyPr/>
        <a:lstStyle/>
        <a:p>
          <a:endParaRPr lang="id-ID"/>
        </a:p>
      </dgm:t>
    </dgm:pt>
    <dgm:pt modelId="{9B7FBD1E-1C05-4B22-B27F-468F52693449}">
      <dgm:prSet phldrT="[Text]"/>
      <dgm:spPr/>
      <dgm:t>
        <a:bodyPr/>
        <a:lstStyle/>
        <a:p>
          <a:r>
            <a:rPr lang="id-ID" dirty="0" smtClean="0"/>
            <a:t>Janji Nabi saw (HR. Ahmad)</a:t>
          </a:r>
          <a:endParaRPr lang="id-ID" dirty="0"/>
        </a:p>
      </dgm:t>
    </dgm:pt>
    <dgm:pt modelId="{0E0A1F47-662D-430B-944A-01FDD9852F09}" type="parTrans" cxnId="{D04166B6-3A70-4004-BEC4-6AECB2DAFF2A}">
      <dgm:prSet/>
      <dgm:spPr/>
      <dgm:t>
        <a:bodyPr/>
        <a:lstStyle/>
        <a:p>
          <a:endParaRPr lang="id-ID"/>
        </a:p>
      </dgm:t>
    </dgm:pt>
    <dgm:pt modelId="{929E2B7D-A917-44C4-9FC7-82739F37F06F}" type="sibTrans" cxnId="{D04166B6-3A70-4004-BEC4-6AECB2DAFF2A}">
      <dgm:prSet/>
      <dgm:spPr/>
      <dgm:t>
        <a:bodyPr/>
        <a:lstStyle/>
        <a:p>
          <a:endParaRPr lang="id-ID"/>
        </a:p>
      </dgm:t>
    </dgm:pt>
    <dgm:pt modelId="{B217C3D2-8E74-4648-A627-193BC63CD424}">
      <dgm:prSet phldrT="[Text]"/>
      <dgm:spPr/>
      <dgm:t>
        <a:bodyPr/>
        <a:lstStyle/>
        <a:p>
          <a:r>
            <a:rPr lang="id-ID" dirty="0" smtClean="0"/>
            <a:t>Ada agen perubahan</a:t>
          </a:r>
          <a:endParaRPr lang="id-ID" dirty="0"/>
        </a:p>
      </dgm:t>
    </dgm:pt>
    <dgm:pt modelId="{1485B01E-BF82-48D3-B8EE-BC02C7075182}" type="parTrans" cxnId="{D7E35296-866F-4C03-A6ED-181AABF41FDE}">
      <dgm:prSet/>
      <dgm:spPr/>
      <dgm:t>
        <a:bodyPr/>
        <a:lstStyle/>
        <a:p>
          <a:endParaRPr lang="id-ID"/>
        </a:p>
      </dgm:t>
    </dgm:pt>
    <dgm:pt modelId="{58A6ABDF-108A-419E-AD29-2465149BAD55}" type="sibTrans" cxnId="{D7E35296-866F-4C03-A6ED-181AABF41FDE}">
      <dgm:prSet/>
      <dgm:spPr/>
      <dgm:t>
        <a:bodyPr/>
        <a:lstStyle/>
        <a:p>
          <a:endParaRPr lang="id-ID"/>
        </a:p>
      </dgm:t>
    </dgm:pt>
    <dgm:pt modelId="{89C90CD7-1C70-4774-8000-8F866EF6E6B7}">
      <dgm:prSet phldrT="[Text]"/>
      <dgm:spPr/>
      <dgm:t>
        <a:bodyPr/>
        <a:lstStyle/>
        <a:p>
          <a:r>
            <a:rPr lang="id-ID" dirty="0" smtClean="0"/>
            <a:t>Adanya penolakan, stigmatisasi negatif dll terhadap isu penerapan syariat Islam</a:t>
          </a:r>
          <a:endParaRPr lang="id-ID" dirty="0"/>
        </a:p>
      </dgm:t>
    </dgm:pt>
    <dgm:pt modelId="{D39B5EBD-FA75-4FFB-88C3-3CA6B243D049}" type="parTrans" cxnId="{496F39F5-4EEA-46C1-B6C9-8CE81B3436E3}">
      <dgm:prSet/>
      <dgm:spPr/>
      <dgm:t>
        <a:bodyPr/>
        <a:lstStyle/>
        <a:p>
          <a:endParaRPr lang="id-ID"/>
        </a:p>
      </dgm:t>
    </dgm:pt>
    <dgm:pt modelId="{E519C237-6EF9-4979-B23B-25E809AB1944}" type="sibTrans" cxnId="{496F39F5-4EEA-46C1-B6C9-8CE81B3436E3}">
      <dgm:prSet/>
      <dgm:spPr/>
      <dgm:t>
        <a:bodyPr/>
        <a:lstStyle/>
        <a:p>
          <a:endParaRPr lang="id-ID"/>
        </a:p>
      </dgm:t>
    </dgm:pt>
    <dgm:pt modelId="{1A4D5B42-2FC0-4454-9E0F-6A0478A8CE8E}">
      <dgm:prSet phldrT="[Text]"/>
      <dgm:spPr/>
      <dgm:t>
        <a:bodyPr/>
        <a:lstStyle/>
        <a:p>
          <a:r>
            <a:rPr lang="id-ID" dirty="0" smtClean="0"/>
            <a:t>Peninggalan fisik dan catatan sejarah</a:t>
          </a:r>
          <a:endParaRPr lang="id-ID" dirty="0"/>
        </a:p>
      </dgm:t>
    </dgm:pt>
    <dgm:pt modelId="{B088A1F9-104A-4060-BD04-272EC38FFF1F}" type="parTrans" cxnId="{CD82D372-0B1C-4AD0-9782-29A2D9389569}">
      <dgm:prSet/>
      <dgm:spPr/>
      <dgm:t>
        <a:bodyPr/>
        <a:lstStyle/>
        <a:p>
          <a:endParaRPr lang="id-ID"/>
        </a:p>
      </dgm:t>
    </dgm:pt>
    <dgm:pt modelId="{38A64615-8790-4A3A-A75C-01D058F6D572}" type="sibTrans" cxnId="{CD82D372-0B1C-4AD0-9782-29A2D9389569}">
      <dgm:prSet/>
      <dgm:spPr/>
      <dgm:t>
        <a:bodyPr/>
        <a:lstStyle/>
        <a:p>
          <a:endParaRPr lang="id-ID"/>
        </a:p>
      </dgm:t>
    </dgm:pt>
    <dgm:pt modelId="{D9521DE3-7E20-4DE3-BD63-C2F4C2B3A5AB}" type="pres">
      <dgm:prSet presAssocID="{C7EF9B90-8A83-47D8-BB4A-3F45F6DACD08}" presName="Name0" presStyleCnt="0">
        <dgm:presLayoutVars>
          <dgm:dir/>
          <dgm:animLvl val="lvl"/>
          <dgm:resizeHandles val="exact"/>
        </dgm:presLayoutVars>
      </dgm:prSet>
      <dgm:spPr/>
      <dgm:t>
        <a:bodyPr/>
        <a:lstStyle/>
        <a:p>
          <a:endParaRPr lang="id-ID"/>
        </a:p>
      </dgm:t>
    </dgm:pt>
    <dgm:pt modelId="{2400F783-0AF0-4D02-AA93-6A8AE1789F25}" type="pres">
      <dgm:prSet presAssocID="{59BF4702-3066-4A4F-998C-D0E61307FAD8}" presName="composite" presStyleCnt="0"/>
      <dgm:spPr/>
    </dgm:pt>
    <dgm:pt modelId="{FD87A12E-F748-437A-A240-AB744E324E37}" type="pres">
      <dgm:prSet presAssocID="{59BF4702-3066-4A4F-998C-D0E61307FAD8}" presName="parTx" presStyleLbl="alignNode1" presStyleIdx="0" presStyleCnt="3">
        <dgm:presLayoutVars>
          <dgm:chMax val="0"/>
          <dgm:chPref val="0"/>
          <dgm:bulletEnabled val="1"/>
        </dgm:presLayoutVars>
      </dgm:prSet>
      <dgm:spPr/>
      <dgm:t>
        <a:bodyPr/>
        <a:lstStyle/>
        <a:p>
          <a:endParaRPr lang="id-ID"/>
        </a:p>
      </dgm:t>
    </dgm:pt>
    <dgm:pt modelId="{74F44AA1-918E-449B-B557-54FB77FFB1C4}" type="pres">
      <dgm:prSet presAssocID="{59BF4702-3066-4A4F-998C-D0E61307FAD8}" presName="desTx" presStyleLbl="alignAccFollowNode1" presStyleIdx="0" presStyleCnt="3">
        <dgm:presLayoutVars>
          <dgm:bulletEnabled val="1"/>
        </dgm:presLayoutVars>
      </dgm:prSet>
      <dgm:spPr/>
      <dgm:t>
        <a:bodyPr/>
        <a:lstStyle/>
        <a:p>
          <a:endParaRPr lang="id-ID"/>
        </a:p>
      </dgm:t>
    </dgm:pt>
    <dgm:pt modelId="{8464DD97-834D-4ABB-B017-1EFF23AC4FEB}" type="pres">
      <dgm:prSet presAssocID="{A2EC28F6-AEC7-42C1-81F1-D13FB73A10AD}" presName="space" presStyleCnt="0"/>
      <dgm:spPr/>
    </dgm:pt>
    <dgm:pt modelId="{A5D7D57B-41E7-40DE-9979-03E8AEF203A3}" type="pres">
      <dgm:prSet presAssocID="{A37CF1AD-A52C-42BF-B364-065E8EEC3B90}" presName="composite" presStyleCnt="0"/>
      <dgm:spPr/>
    </dgm:pt>
    <dgm:pt modelId="{CF1439D3-2482-4C42-95AB-94CD0000BEBD}" type="pres">
      <dgm:prSet presAssocID="{A37CF1AD-A52C-42BF-B364-065E8EEC3B90}" presName="parTx" presStyleLbl="alignNode1" presStyleIdx="1" presStyleCnt="3">
        <dgm:presLayoutVars>
          <dgm:chMax val="0"/>
          <dgm:chPref val="0"/>
          <dgm:bulletEnabled val="1"/>
        </dgm:presLayoutVars>
      </dgm:prSet>
      <dgm:spPr/>
      <dgm:t>
        <a:bodyPr/>
        <a:lstStyle/>
        <a:p>
          <a:endParaRPr lang="id-ID"/>
        </a:p>
      </dgm:t>
    </dgm:pt>
    <dgm:pt modelId="{BDB4DDF6-8ECB-481E-A615-DFB5837C55A4}" type="pres">
      <dgm:prSet presAssocID="{A37CF1AD-A52C-42BF-B364-065E8EEC3B90}" presName="desTx" presStyleLbl="alignAccFollowNode1" presStyleIdx="1" presStyleCnt="3">
        <dgm:presLayoutVars>
          <dgm:bulletEnabled val="1"/>
        </dgm:presLayoutVars>
      </dgm:prSet>
      <dgm:spPr/>
      <dgm:t>
        <a:bodyPr/>
        <a:lstStyle/>
        <a:p>
          <a:endParaRPr lang="id-ID"/>
        </a:p>
      </dgm:t>
    </dgm:pt>
    <dgm:pt modelId="{03DCB873-8070-4A88-A8A5-9BCBB4FAB6FF}" type="pres">
      <dgm:prSet presAssocID="{55C2B438-8674-4DC0-9746-F2320CE2F4AB}" presName="space" presStyleCnt="0"/>
      <dgm:spPr/>
    </dgm:pt>
    <dgm:pt modelId="{27E4F483-CC65-49D6-892F-E2806A7DEDB8}" type="pres">
      <dgm:prSet presAssocID="{6864AE84-4C8D-4AC4-86C5-8AD5153023C5}" presName="composite" presStyleCnt="0"/>
      <dgm:spPr/>
    </dgm:pt>
    <dgm:pt modelId="{97E90890-1B46-4E1B-A68F-C747AE8CC4FC}" type="pres">
      <dgm:prSet presAssocID="{6864AE84-4C8D-4AC4-86C5-8AD5153023C5}" presName="parTx" presStyleLbl="alignNode1" presStyleIdx="2" presStyleCnt="3">
        <dgm:presLayoutVars>
          <dgm:chMax val="0"/>
          <dgm:chPref val="0"/>
          <dgm:bulletEnabled val="1"/>
        </dgm:presLayoutVars>
      </dgm:prSet>
      <dgm:spPr/>
      <dgm:t>
        <a:bodyPr/>
        <a:lstStyle/>
        <a:p>
          <a:endParaRPr lang="id-ID"/>
        </a:p>
      </dgm:t>
    </dgm:pt>
    <dgm:pt modelId="{206E8E7E-BD47-487E-B5B4-5B0D37D4C8F5}" type="pres">
      <dgm:prSet presAssocID="{6864AE84-4C8D-4AC4-86C5-8AD5153023C5}" presName="desTx" presStyleLbl="alignAccFollowNode1" presStyleIdx="2" presStyleCnt="3">
        <dgm:presLayoutVars>
          <dgm:bulletEnabled val="1"/>
        </dgm:presLayoutVars>
      </dgm:prSet>
      <dgm:spPr/>
      <dgm:t>
        <a:bodyPr/>
        <a:lstStyle/>
        <a:p>
          <a:endParaRPr lang="id-ID"/>
        </a:p>
      </dgm:t>
    </dgm:pt>
  </dgm:ptLst>
  <dgm:cxnLst>
    <dgm:cxn modelId="{935D8325-BF93-450E-AC9F-23538C5F2A63}" type="presOf" srcId="{1A4D5B42-2FC0-4454-9E0F-6A0478A8CE8E}" destId="{74F44AA1-918E-449B-B557-54FB77FFB1C4}" srcOrd="0" destOrd="2" presId="urn:microsoft.com/office/officeart/2005/8/layout/hList1"/>
    <dgm:cxn modelId="{2DE0AA98-3E9F-42C0-B01B-AAF2669790D7}" type="presOf" srcId="{89C90CD7-1C70-4774-8000-8F866EF6E6B7}" destId="{BDB4DDF6-8ECB-481E-A615-DFB5837C55A4}" srcOrd="0" destOrd="3" presId="urn:microsoft.com/office/officeart/2005/8/layout/hList1"/>
    <dgm:cxn modelId="{53136CD1-234B-4811-AEBE-579510C5CB11}" type="presOf" srcId="{A37CF1AD-A52C-42BF-B364-065E8EEC3B90}" destId="{CF1439D3-2482-4C42-95AB-94CD0000BEBD}" srcOrd="0" destOrd="0" presId="urn:microsoft.com/office/officeart/2005/8/layout/hList1"/>
    <dgm:cxn modelId="{54A29AD7-4BFE-451D-981A-F783911C0493}" type="presOf" srcId="{C4B9F87E-C345-418B-940A-D86DDDC7E507}" destId="{74F44AA1-918E-449B-B557-54FB77FFB1C4}" srcOrd="0" destOrd="1" presId="urn:microsoft.com/office/officeart/2005/8/layout/hList1"/>
    <dgm:cxn modelId="{C4CBF969-BC01-4748-A787-649CB473617B}" srcId="{A37CF1AD-A52C-42BF-B364-065E8EEC3B90}" destId="{D37FDCA4-7BE3-497A-BAAC-B64CCB9B432D}" srcOrd="0" destOrd="0" parTransId="{DBBD7DF0-88C4-440D-AE7F-A68A0D039D61}" sibTransId="{C06E4834-3FDB-4381-AC30-1D69F2B3A977}"/>
    <dgm:cxn modelId="{982DC3C0-8A25-4D09-9FB4-F6A5C8FB6306}" type="presOf" srcId="{2CEA5517-C737-457B-AA84-CBB5985FEE2E}" destId="{206E8E7E-BD47-487E-B5B4-5B0D37D4C8F5}" srcOrd="0" destOrd="0" presId="urn:microsoft.com/office/officeart/2005/8/layout/hList1"/>
    <dgm:cxn modelId="{E355BCEB-23E5-4A85-BA82-166058A400B5}" type="presOf" srcId="{B217C3D2-8E74-4648-A627-193BC63CD424}" destId="{BDB4DDF6-8ECB-481E-A615-DFB5837C55A4}" srcOrd="0" destOrd="1" presId="urn:microsoft.com/office/officeart/2005/8/layout/hList1"/>
    <dgm:cxn modelId="{CE0E039B-4EFB-46F4-96B1-C61136F4681B}" srcId="{C7EF9B90-8A83-47D8-BB4A-3F45F6DACD08}" destId="{59BF4702-3066-4A4F-998C-D0E61307FAD8}" srcOrd="0" destOrd="0" parTransId="{BA06ED86-20B2-43D0-97C2-F685D086033F}" sibTransId="{A2EC28F6-AEC7-42C1-81F1-D13FB73A10AD}"/>
    <dgm:cxn modelId="{A7D53790-F583-4F1E-AB3F-3DC5CE386348}" type="presOf" srcId="{9B7FBD1E-1C05-4B22-B27F-468F52693449}" destId="{206E8E7E-BD47-487E-B5B4-5B0D37D4C8F5}" srcOrd="0" destOrd="1" presId="urn:microsoft.com/office/officeart/2005/8/layout/hList1"/>
    <dgm:cxn modelId="{DDF3858B-0BFE-4B6B-A906-4697CE3A1D64}" type="presOf" srcId="{C7EF9B90-8A83-47D8-BB4A-3F45F6DACD08}" destId="{D9521DE3-7E20-4DE3-BD63-C2F4C2B3A5AB}" srcOrd="0" destOrd="0" presId="urn:microsoft.com/office/officeart/2005/8/layout/hList1"/>
    <dgm:cxn modelId="{2E1FC0DE-2F11-4510-A371-24B8C3AA0D37}" srcId="{59BF4702-3066-4A4F-998C-D0E61307FAD8}" destId="{AC187C06-9F8E-4DE3-89F1-4F25F955C2D5}" srcOrd="0" destOrd="0" parTransId="{F81E9F26-606F-4B5A-B5E2-C05C38EECD5F}" sibTransId="{A2AEFF12-3261-47CF-ADBC-DF2E9B9D6497}"/>
    <dgm:cxn modelId="{B20502BE-CCF8-4034-99A9-3E27E1455AD3}" type="presOf" srcId="{71E0CFA2-51CC-49EF-98B9-BC6C70151F4F}" destId="{BDB4DDF6-8ECB-481E-A615-DFB5837C55A4}" srcOrd="0" destOrd="2" presId="urn:microsoft.com/office/officeart/2005/8/layout/hList1"/>
    <dgm:cxn modelId="{61AD48D7-622C-48B5-BC7E-9DD98B7F7504}" type="presOf" srcId="{59BF4702-3066-4A4F-998C-D0E61307FAD8}" destId="{FD87A12E-F748-437A-A240-AB744E324E37}" srcOrd="0" destOrd="0" presId="urn:microsoft.com/office/officeart/2005/8/layout/hList1"/>
    <dgm:cxn modelId="{F07E0EB8-9D38-4903-8FB3-A91DB28F8300}" srcId="{A37CF1AD-A52C-42BF-B364-065E8EEC3B90}" destId="{71E0CFA2-51CC-49EF-98B9-BC6C70151F4F}" srcOrd="2" destOrd="0" parTransId="{92608EC5-8053-4B8A-9CB2-173EAF9CCF7F}" sibTransId="{102D5C2F-B505-482D-BE48-3BB54D9EF3B6}"/>
    <dgm:cxn modelId="{95F2967C-1F25-4644-BCA9-FD252813879A}" type="presOf" srcId="{6864AE84-4C8D-4AC4-86C5-8AD5153023C5}" destId="{97E90890-1B46-4E1B-A68F-C747AE8CC4FC}" srcOrd="0" destOrd="0" presId="urn:microsoft.com/office/officeart/2005/8/layout/hList1"/>
    <dgm:cxn modelId="{D7E35296-866F-4C03-A6ED-181AABF41FDE}" srcId="{A37CF1AD-A52C-42BF-B364-065E8EEC3B90}" destId="{B217C3D2-8E74-4648-A627-193BC63CD424}" srcOrd="1" destOrd="0" parTransId="{1485B01E-BF82-48D3-B8EE-BC02C7075182}" sibTransId="{58A6ABDF-108A-419E-AD29-2465149BAD55}"/>
    <dgm:cxn modelId="{496F39F5-4EEA-46C1-B6C9-8CE81B3436E3}" srcId="{A37CF1AD-A52C-42BF-B364-065E8EEC3B90}" destId="{89C90CD7-1C70-4774-8000-8F866EF6E6B7}" srcOrd="3" destOrd="0" parTransId="{D39B5EBD-FA75-4FFB-88C3-3CA6B243D049}" sibTransId="{E519C237-6EF9-4979-B23B-25E809AB1944}"/>
    <dgm:cxn modelId="{1288E32D-DB25-4631-A631-080AED6AAD9B}" srcId="{C7EF9B90-8A83-47D8-BB4A-3F45F6DACD08}" destId="{6864AE84-4C8D-4AC4-86C5-8AD5153023C5}" srcOrd="2" destOrd="0" parTransId="{D826845F-B740-4505-9AE2-BB4E986DA73F}" sibTransId="{FC6C69BF-E85F-4254-896C-AFD1D2B89184}"/>
    <dgm:cxn modelId="{CD82D372-0B1C-4AD0-9782-29A2D9389569}" srcId="{59BF4702-3066-4A4F-998C-D0E61307FAD8}" destId="{1A4D5B42-2FC0-4454-9E0F-6A0478A8CE8E}" srcOrd="2" destOrd="0" parTransId="{B088A1F9-104A-4060-BD04-272EC38FFF1F}" sibTransId="{38A64615-8790-4A3A-A75C-01D058F6D572}"/>
    <dgm:cxn modelId="{305F93F7-3413-42DB-92E7-624C27470B72}" srcId="{6864AE84-4C8D-4AC4-86C5-8AD5153023C5}" destId="{2CEA5517-C737-457B-AA84-CBB5985FEE2E}" srcOrd="0" destOrd="0" parTransId="{836AC0DA-99AF-412B-B989-DBE59D3B0EBD}" sibTransId="{1DA0E915-7F0F-4333-8A77-3A0C43BA1EE4}"/>
    <dgm:cxn modelId="{D04166B6-3A70-4004-BEC4-6AECB2DAFF2A}" srcId="{6864AE84-4C8D-4AC4-86C5-8AD5153023C5}" destId="{9B7FBD1E-1C05-4B22-B27F-468F52693449}" srcOrd="1" destOrd="0" parTransId="{0E0A1F47-662D-430B-944A-01FDD9852F09}" sibTransId="{929E2B7D-A917-44C4-9FC7-82739F37F06F}"/>
    <dgm:cxn modelId="{5E9150EF-D5E4-4B7A-9F3A-C8165F0F8EC6}" type="presOf" srcId="{AC187C06-9F8E-4DE3-89F1-4F25F955C2D5}" destId="{74F44AA1-918E-449B-B557-54FB77FFB1C4}" srcOrd="0" destOrd="0" presId="urn:microsoft.com/office/officeart/2005/8/layout/hList1"/>
    <dgm:cxn modelId="{A91B2440-B8B1-4172-BDDD-25DF5522A063}" srcId="{59BF4702-3066-4A4F-998C-D0E61307FAD8}" destId="{C4B9F87E-C345-418B-940A-D86DDDC7E507}" srcOrd="1" destOrd="0" parTransId="{F3165C5B-8FA9-4A94-B687-4EF46FFC13C4}" sibTransId="{77206990-D899-466A-AB3C-71F3C9D0B820}"/>
    <dgm:cxn modelId="{6A56E389-3C26-47AA-A1FD-963EBBEBED50}" type="presOf" srcId="{D37FDCA4-7BE3-497A-BAAC-B64CCB9B432D}" destId="{BDB4DDF6-8ECB-481E-A615-DFB5837C55A4}" srcOrd="0" destOrd="0" presId="urn:microsoft.com/office/officeart/2005/8/layout/hList1"/>
    <dgm:cxn modelId="{59F382AB-C6EE-4EB6-8839-537B910E9EE8}" srcId="{C7EF9B90-8A83-47D8-BB4A-3F45F6DACD08}" destId="{A37CF1AD-A52C-42BF-B364-065E8EEC3B90}" srcOrd="1" destOrd="0" parTransId="{EF05BEC4-8072-4571-8169-671E1CEC3839}" sibTransId="{55C2B438-8674-4DC0-9746-F2320CE2F4AB}"/>
    <dgm:cxn modelId="{02C7D596-F2C6-454E-BE4B-AC57A597EBBE}" type="presParOf" srcId="{D9521DE3-7E20-4DE3-BD63-C2F4C2B3A5AB}" destId="{2400F783-0AF0-4D02-AA93-6A8AE1789F25}" srcOrd="0" destOrd="0" presId="urn:microsoft.com/office/officeart/2005/8/layout/hList1"/>
    <dgm:cxn modelId="{48EA2325-2589-4A9D-B00C-9F6C9F152B38}" type="presParOf" srcId="{2400F783-0AF0-4D02-AA93-6A8AE1789F25}" destId="{FD87A12E-F748-437A-A240-AB744E324E37}" srcOrd="0" destOrd="0" presId="urn:microsoft.com/office/officeart/2005/8/layout/hList1"/>
    <dgm:cxn modelId="{618C8594-2872-41CD-8108-90AEF67A5530}" type="presParOf" srcId="{2400F783-0AF0-4D02-AA93-6A8AE1789F25}" destId="{74F44AA1-918E-449B-B557-54FB77FFB1C4}" srcOrd="1" destOrd="0" presId="urn:microsoft.com/office/officeart/2005/8/layout/hList1"/>
    <dgm:cxn modelId="{04131D54-8120-4BB9-B209-4BA5469F0B4F}" type="presParOf" srcId="{D9521DE3-7E20-4DE3-BD63-C2F4C2B3A5AB}" destId="{8464DD97-834D-4ABB-B017-1EFF23AC4FEB}" srcOrd="1" destOrd="0" presId="urn:microsoft.com/office/officeart/2005/8/layout/hList1"/>
    <dgm:cxn modelId="{7DE9508F-6AB8-4057-820E-CB7DF489AF97}" type="presParOf" srcId="{D9521DE3-7E20-4DE3-BD63-C2F4C2B3A5AB}" destId="{A5D7D57B-41E7-40DE-9979-03E8AEF203A3}" srcOrd="2" destOrd="0" presId="urn:microsoft.com/office/officeart/2005/8/layout/hList1"/>
    <dgm:cxn modelId="{93BED3C2-533A-41AA-B1D6-215A185AF4BA}" type="presParOf" srcId="{A5D7D57B-41E7-40DE-9979-03E8AEF203A3}" destId="{CF1439D3-2482-4C42-95AB-94CD0000BEBD}" srcOrd="0" destOrd="0" presId="urn:microsoft.com/office/officeart/2005/8/layout/hList1"/>
    <dgm:cxn modelId="{54B8E2E2-A38E-48D5-AA63-9959BA4D8D02}" type="presParOf" srcId="{A5D7D57B-41E7-40DE-9979-03E8AEF203A3}" destId="{BDB4DDF6-8ECB-481E-A615-DFB5837C55A4}" srcOrd="1" destOrd="0" presId="urn:microsoft.com/office/officeart/2005/8/layout/hList1"/>
    <dgm:cxn modelId="{8C1B2200-4D57-488D-99A6-6F4994D27A54}" type="presParOf" srcId="{D9521DE3-7E20-4DE3-BD63-C2F4C2B3A5AB}" destId="{03DCB873-8070-4A88-A8A5-9BCBB4FAB6FF}" srcOrd="3" destOrd="0" presId="urn:microsoft.com/office/officeart/2005/8/layout/hList1"/>
    <dgm:cxn modelId="{8D53D972-E493-4CD7-B2A7-D2F6B0B2AE49}" type="presParOf" srcId="{D9521DE3-7E20-4DE3-BD63-C2F4C2B3A5AB}" destId="{27E4F483-CC65-49D6-892F-E2806A7DEDB8}" srcOrd="4" destOrd="0" presId="urn:microsoft.com/office/officeart/2005/8/layout/hList1"/>
    <dgm:cxn modelId="{EDD70CFE-38F2-4160-9FDF-434476C02B88}" type="presParOf" srcId="{27E4F483-CC65-49D6-892F-E2806A7DEDB8}" destId="{97E90890-1B46-4E1B-A68F-C747AE8CC4FC}" srcOrd="0" destOrd="0" presId="urn:microsoft.com/office/officeart/2005/8/layout/hList1"/>
    <dgm:cxn modelId="{57E58D9C-4290-4F36-9EB8-F71EE00D99A7}" type="presParOf" srcId="{27E4F483-CC65-49D6-892F-E2806A7DEDB8}" destId="{206E8E7E-BD47-487E-B5B4-5B0D37D4C8F5}"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1E1C0B-B729-441F-BD23-92F76E82AEEB}">
      <dsp:nvSpPr>
        <dsp:cNvPr id="0" name=""/>
        <dsp:cNvSpPr/>
      </dsp:nvSpPr>
      <dsp:spPr>
        <a:xfrm>
          <a:off x="36" y="59312"/>
          <a:ext cx="3505101" cy="7200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a:lnSpc>
              <a:spcPct val="90000"/>
            </a:lnSpc>
            <a:spcBef>
              <a:spcPct val="0"/>
            </a:spcBef>
            <a:spcAft>
              <a:spcPct val="35000"/>
            </a:spcAft>
          </a:pPr>
          <a:r>
            <a:rPr lang="id-ID" sz="2500" kern="1200" dirty="0" smtClean="0"/>
            <a:t>Sebelum Reformasi</a:t>
          </a:r>
          <a:endParaRPr lang="id-ID" sz="2500" kern="1200" dirty="0"/>
        </a:p>
      </dsp:txBody>
      <dsp:txXfrm>
        <a:off x="36" y="59312"/>
        <a:ext cx="3505101" cy="720000"/>
      </dsp:txXfrm>
    </dsp:sp>
    <dsp:sp modelId="{567674EC-F249-466E-8847-DDF4C6E3A7A9}">
      <dsp:nvSpPr>
        <dsp:cNvPr id="0" name=""/>
        <dsp:cNvSpPr/>
      </dsp:nvSpPr>
      <dsp:spPr>
        <a:xfrm>
          <a:off x="36" y="779312"/>
          <a:ext cx="3505101" cy="322537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id-ID" sz="2500" kern="1200" dirty="0" smtClean="0"/>
            <a:t>UU No. 44/Prp/1960 Tentang Pertambangan Minyak dan Gas Bumi</a:t>
          </a:r>
          <a:endParaRPr lang="id-ID" sz="2500" kern="1200" dirty="0"/>
        </a:p>
        <a:p>
          <a:pPr marL="228600" lvl="1" indent="-228600" algn="l" defTabSz="1111250">
            <a:lnSpc>
              <a:spcPct val="90000"/>
            </a:lnSpc>
            <a:spcBef>
              <a:spcPct val="0"/>
            </a:spcBef>
            <a:spcAft>
              <a:spcPct val="15000"/>
            </a:spcAft>
            <a:buChar char="••"/>
          </a:pPr>
          <a:r>
            <a:rPr lang="id-ID" sz="2500" kern="1200" dirty="0" smtClean="0"/>
            <a:t>UU No. 8/1971 Tentang Perusahaan Pertambangan Minyak dan Gas Bumi Negara</a:t>
          </a:r>
        </a:p>
      </dsp:txBody>
      <dsp:txXfrm>
        <a:off x="36" y="779312"/>
        <a:ext cx="3505101" cy="3225375"/>
      </dsp:txXfrm>
    </dsp:sp>
    <dsp:sp modelId="{8DB72E26-2ABF-4E57-BCC5-208B6FB2550E}">
      <dsp:nvSpPr>
        <dsp:cNvPr id="0" name=""/>
        <dsp:cNvSpPr/>
      </dsp:nvSpPr>
      <dsp:spPr>
        <a:xfrm>
          <a:off x="3995852" y="59312"/>
          <a:ext cx="3505101" cy="7200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a:lnSpc>
              <a:spcPct val="90000"/>
            </a:lnSpc>
            <a:spcBef>
              <a:spcPct val="0"/>
            </a:spcBef>
            <a:spcAft>
              <a:spcPct val="35000"/>
            </a:spcAft>
          </a:pPr>
          <a:r>
            <a:rPr lang="id-ID" sz="2500" kern="1200" dirty="0" smtClean="0"/>
            <a:t>Pasca Reformasi</a:t>
          </a:r>
          <a:endParaRPr lang="id-ID" sz="2500" kern="1200" dirty="0"/>
        </a:p>
      </dsp:txBody>
      <dsp:txXfrm>
        <a:off x="3995852" y="59312"/>
        <a:ext cx="3505101" cy="720000"/>
      </dsp:txXfrm>
    </dsp:sp>
    <dsp:sp modelId="{3D1F2110-03EC-4B6A-827D-8160161CA25F}">
      <dsp:nvSpPr>
        <dsp:cNvPr id="0" name=""/>
        <dsp:cNvSpPr/>
      </dsp:nvSpPr>
      <dsp:spPr>
        <a:xfrm>
          <a:off x="3995852" y="779312"/>
          <a:ext cx="3505101" cy="322537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id-ID" sz="2500" kern="1200" dirty="0" smtClean="0"/>
            <a:t>UU No. 22/2001 Tentang Pertambangan minyak dan Gas Bumi</a:t>
          </a:r>
          <a:endParaRPr lang="id-ID" sz="2500" kern="1200" dirty="0"/>
        </a:p>
      </dsp:txBody>
      <dsp:txXfrm>
        <a:off x="3995852" y="779312"/>
        <a:ext cx="3505101" cy="32253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1E1C0B-B729-441F-BD23-92F76E82AEEB}">
      <dsp:nvSpPr>
        <dsp:cNvPr id="0" name=""/>
        <dsp:cNvSpPr/>
      </dsp:nvSpPr>
      <dsp:spPr>
        <a:xfrm>
          <a:off x="36" y="42495"/>
          <a:ext cx="3505101" cy="921765"/>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lvl="0" algn="ctr" defTabSz="977900">
            <a:lnSpc>
              <a:spcPct val="90000"/>
            </a:lnSpc>
            <a:spcBef>
              <a:spcPct val="0"/>
            </a:spcBef>
            <a:spcAft>
              <a:spcPct val="35000"/>
            </a:spcAft>
          </a:pPr>
          <a:r>
            <a:rPr lang="id-ID" sz="2200" kern="1200" dirty="0" smtClean="0"/>
            <a:t>Sebelum Reformasi </a:t>
          </a:r>
        </a:p>
        <a:p>
          <a:pPr lvl="0" algn="ctr" defTabSz="977900">
            <a:lnSpc>
              <a:spcPct val="90000"/>
            </a:lnSpc>
            <a:spcBef>
              <a:spcPct val="0"/>
            </a:spcBef>
            <a:spcAft>
              <a:spcPct val="35000"/>
            </a:spcAft>
          </a:pPr>
          <a:r>
            <a:rPr lang="id-ID" sz="2200" kern="1200" dirty="0" smtClean="0"/>
            <a:t>(UU No. 60/Prp/1960)</a:t>
          </a:r>
          <a:endParaRPr lang="id-ID" sz="2200" kern="1200" dirty="0"/>
        </a:p>
      </dsp:txBody>
      <dsp:txXfrm>
        <a:off x="36" y="42495"/>
        <a:ext cx="3505101" cy="921765"/>
      </dsp:txXfrm>
    </dsp:sp>
    <dsp:sp modelId="{567674EC-F249-466E-8847-DDF4C6E3A7A9}">
      <dsp:nvSpPr>
        <dsp:cNvPr id="0" name=""/>
        <dsp:cNvSpPr/>
      </dsp:nvSpPr>
      <dsp:spPr>
        <a:xfrm>
          <a:off x="36" y="964260"/>
          <a:ext cx="3505101" cy="3057243"/>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id-ID" sz="2200" kern="1200" dirty="0" smtClean="0"/>
            <a:t>Pasal 3 Ayat 2: Usaha Pertambangan minyak dan gas bumi dilaksanakan oleh Perusahaan Negara Semata</a:t>
          </a:r>
          <a:endParaRPr lang="id-ID" sz="2200" kern="1200" dirty="0"/>
        </a:p>
      </dsp:txBody>
      <dsp:txXfrm>
        <a:off x="36" y="964260"/>
        <a:ext cx="3505101" cy="3057243"/>
      </dsp:txXfrm>
    </dsp:sp>
    <dsp:sp modelId="{8DB72E26-2ABF-4E57-BCC5-208B6FB2550E}">
      <dsp:nvSpPr>
        <dsp:cNvPr id="0" name=""/>
        <dsp:cNvSpPr/>
      </dsp:nvSpPr>
      <dsp:spPr>
        <a:xfrm>
          <a:off x="3995852" y="42495"/>
          <a:ext cx="3505101" cy="921765"/>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lvl="0" algn="ctr" defTabSz="977900">
            <a:lnSpc>
              <a:spcPct val="90000"/>
            </a:lnSpc>
            <a:spcBef>
              <a:spcPct val="0"/>
            </a:spcBef>
            <a:spcAft>
              <a:spcPct val="35000"/>
            </a:spcAft>
          </a:pPr>
          <a:r>
            <a:rPr lang="id-ID" sz="2200" kern="1200" dirty="0" smtClean="0"/>
            <a:t>Pasca Reformasi</a:t>
          </a:r>
          <a:br>
            <a:rPr lang="id-ID" sz="2200" kern="1200" dirty="0" smtClean="0"/>
          </a:br>
          <a:r>
            <a:rPr lang="id-ID" sz="2200" kern="1200" dirty="0" smtClean="0"/>
            <a:t>(UU No 22/2001)</a:t>
          </a:r>
          <a:endParaRPr lang="id-ID" sz="2200" kern="1200" dirty="0"/>
        </a:p>
      </dsp:txBody>
      <dsp:txXfrm>
        <a:off x="3995852" y="42495"/>
        <a:ext cx="3505101" cy="921765"/>
      </dsp:txXfrm>
    </dsp:sp>
    <dsp:sp modelId="{3D1F2110-03EC-4B6A-827D-8160161CA25F}">
      <dsp:nvSpPr>
        <dsp:cNvPr id="0" name=""/>
        <dsp:cNvSpPr/>
      </dsp:nvSpPr>
      <dsp:spPr>
        <a:xfrm>
          <a:off x="3995852" y="964260"/>
          <a:ext cx="3505101" cy="3057243"/>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id-ID" sz="2200" kern="1200" dirty="0" smtClean="0"/>
            <a:t>Pasal 9 Ayat 1: Kegiatan Usaha hulu dan Hilir dilaksanakan oleh</a:t>
          </a:r>
          <a:br>
            <a:rPr lang="id-ID" sz="2200" kern="1200" dirty="0" smtClean="0"/>
          </a:br>
          <a:r>
            <a:rPr lang="id-ID" sz="2200" kern="1200" dirty="0" smtClean="0"/>
            <a:t>a. Badan usaha milik negara</a:t>
          </a:r>
          <a:br>
            <a:rPr lang="id-ID" sz="2200" kern="1200" dirty="0" smtClean="0"/>
          </a:br>
          <a:r>
            <a:rPr lang="id-ID" sz="2200" kern="1200" dirty="0" smtClean="0"/>
            <a:t>b. Badan usaha milik daerah</a:t>
          </a:r>
          <a:br>
            <a:rPr lang="id-ID" sz="2200" kern="1200" dirty="0" smtClean="0"/>
          </a:br>
          <a:r>
            <a:rPr lang="id-ID" sz="2200" kern="1200" dirty="0" smtClean="0"/>
            <a:t>c. Koperasi;usaha kecil</a:t>
          </a:r>
          <a:br>
            <a:rPr lang="id-ID" sz="2200" kern="1200" dirty="0" smtClean="0"/>
          </a:br>
          <a:r>
            <a:rPr lang="id-ID" sz="2200" kern="1200" dirty="0" smtClean="0"/>
            <a:t>d. Badan usaha swasta</a:t>
          </a:r>
          <a:endParaRPr lang="id-ID" sz="2200" kern="1200" dirty="0"/>
        </a:p>
      </dsp:txBody>
      <dsp:txXfrm>
        <a:off x="3995852" y="964260"/>
        <a:ext cx="3505101" cy="305724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6277F8-96A9-473C-B7B8-78C5376CE499}">
      <dsp:nvSpPr>
        <dsp:cNvPr id="0" name=""/>
        <dsp:cNvSpPr/>
      </dsp:nvSpPr>
      <dsp:spPr>
        <a:xfrm>
          <a:off x="1587" y="0"/>
          <a:ext cx="4042469" cy="3240360"/>
        </a:xfrm>
        <a:prstGeom prst="roundRect">
          <a:avLst>
            <a:gd name="adj" fmla="val 5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109728" rIns="142240" bIns="0" numCol="1" spcCol="1270" anchor="t" anchorCtr="0">
          <a:noAutofit/>
        </a:bodyPr>
        <a:lstStyle/>
        <a:p>
          <a:pPr lvl="0" algn="r" defTabSz="1422400">
            <a:lnSpc>
              <a:spcPct val="90000"/>
            </a:lnSpc>
            <a:spcBef>
              <a:spcPct val="0"/>
            </a:spcBef>
            <a:spcAft>
              <a:spcPct val="35000"/>
            </a:spcAft>
          </a:pPr>
          <a:r>
            <a:rPr lang="id-ID" sz="3200" b="1" kern="1200" dirty="0" smtClean="0"/>
            <a:t>Produksi BBM</a:t>
          </a:r>
          <a:endParaRPr lang="id-ID" sz="3200" kern="1200" dirty="0"/>
        </a:p>
      </dsp:txBody>
      <dsp:txXfrm rot="16200000">
        <a:off x="-922713" y="924300"/>
        <a:ext cx="2657095" cy="808493"/>
      </dsp:txXfrm>
    </dsp:sp>
    <dsp:sp modelId="{FDFDC3F0-C81C-42F6-BA44-1A3B44CD6C35}">
      <dsp:nvSpPr>
        <dsp:cNvPr id="0" name=""/>
        <dsp:cNvSpPr/>
      </dsp:nvSpPr>
      <dsp:spPr>
        <a:xfrm>
          <a:off x="810081" y="0"/>
          <a:ext cx="3011639" cy="3240360"/>
        </a:xfrm>
        <a:prstGeom prst="rect">
          <a:avLst/>
        </a:prstGeom>
        <a:noFill/>
        <a:ln>
          <a:noFill/>
        </a:ln>
        <a:effectLst>
          <a:outerShdw blurRad="40000" dist="23000" dir="5400000" rotWithShape="0">
            <a:srgbClr val="000000">
              <a:alpha val="35000"/>
            </a:srgbClr>
          </a:outerShdw>
        </a:effectLst>
        <a:sp3d/>
      </dsp:spPr>
      <dsp:style>
        <a:lnRef idx="0">
          <a:scrgbClr r="0" g="0" b="0"/>
        </a:lnRef>
        <a:fillRef idx="3">
          <a:scrgbClr r="0" g="0" b="0"/>
        </a:fillRef>
        <a:effectRef idx="2">
          <a:scrgbClr r="0" g="0" b="0"/>
        </a:effectRef>
        <a:fontRef idx="minor">
          <a:schemeClr val="lt1"/>
        </a:fontRef>
      </dsp:style>
      <dsp:txBody>
        <a:bodyPr spcFirstLastPara="0" vert="horz" wrap="square" lIns="0" tIns="109728" rIns="0" bIns="0" numCol="1" spcCol="1270" anchor="t" anchorCtr="0">
          <a:noAutofit/>
        </a:bodyPr>
        <a:lstStyle/>
        <a:p>
          <a:pPr lvl="0" algn="l" defTabSz="1422400">
            <a:lnSpc>
              <a:spcPct val="90000"/>
            </a:lnSpc>
            <a:spcBef>
              <a:spcPct val="0"/>
            </a:spcBef>
            <a:spcAft>
              <a:spcPct val="35000"/>
            </a:spcAft>
          </a:pPr>
          <a:r>
            <a:rPr lang="id-ID" sz="3200" kern="1200" dirty="0" smtClean="0"/>
            <a:t>Wajib Milik Umum</a:t>
          </a:r>
        </a:p>
        <a:p>
          <a:pPr lvl="0" algn="l" defTabSz="1422400">
            <a:lnSpc>
              <a:spcPct val="90000"/>
            </a:lnSpc>
            <a:spcBef>
              <a:spcPct val="0"/>
            </a:spcBef>
            <a:spcAft>
              <a:spcPct val="35000"/>
            </a:spcAft>
          </a:pPr>
          <a:r>
            <a:rPr lang="id-ID" sz="2400" kern="1200" dirty="0" smtClean="0"/>
            <a:t>Industri mengikuti hukum hasil produksinya</a:t>
          </a:r>
          <a:endParaRPr lang="id-ID" sz="2400" kern="1200" dirty="0"/>
        </a:p>
      </dsp:txBody>
      <dsp:txXfrm>
        <a:off x="810081" y="0"/>
        <a:ext cx="3011639" cy="3240360"/>
      </dsp:txXfrm>
    </dsp:sp>
    <dsp:sp modelId="{85A28A31-2637-4807-B7B3-FA4DC3A7B5C0}">
      <dsp:nvSpPr>
        <dsp:cNvPr id="0" name=""/>
        <dsp:cNvSpPr/>
      </dsp:nvSpPr>
      <dsp:spPr>
        <a:xfrm>
          <a:off x="4185543" y="0"/>
          <a:ext cx="4042469" cy="3240360"/>
        </a:xfrm>
        <a:prstGeom prst="roundRect">
          <a:avLst>
            <a:gd name="adj" fmla="val 5000"/>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109728" rIns="142240" bIns="0" numCol="1" spcCol="1270" anchor="t" anchorCtr="0">
          <a:noAutofit/>
        </a:bodyPr>
        <a:lstStyle/>
        <a:p>
          <a:pPr lvl="0" algn="r" defTabSz="1422400">
            <a:lnSpc>
              <a:spcPct val="90000"/>
            </a:lnSpc>
            <a:spcBef>
              <a:spcPct val="0"/>
            </a:spcBef>
            <a:spcAft>
              <a:spcPct val="35000"/>
            </a:spcAft>
          </a:pPr>
          <a:r>
            <a:rPr lang="id-ID" sz="3200" b="1" kern="1200" dirty="0" smtClean="0"/>
            <a:t>Distribusi BBM</a:t>
          </a:r>
          <a:endParaRPr lang="id-ID" sz="3200" b="1" kern="1200" dirty="0"/>
        </a:p>
      </dsp:txBody>
      <dsp:txXfrm rot="16200000">
        <a:off x="3261242" y="924300"/>
        <a:ext cx="2657095" cy="808493"/>
      </dsp:txXfrm>
    </dsp:sp>
    <dsp:sp modelId="{33F46C2F-0514-4933-8A38-260F0FF5B4B9}">
      <dsp:nvSpPr>
        <dsp:cNvPr id="0" name=""/>
        <dsp:cNvSpPr/>
      </dsp:nvSpPr>
      <dsp:spPr>
        <a:xfrm rot="5400000">
          <a:off x="3967667" y="2474505"/>
          <a:ext cx="476175" cy="606370"/>
        </a:xfrm>
        <a:prstGeom prst="flowChartExtract">
          <a:avLst/>
        </a:prstGeom>
        <a:solidFill>
          <a:schemeClr val="lt1">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B344F43B-43D3-4083-AE37-DC056255B0FE}">
      <dsp:nvSpPr>
        <dsp:cNvPr id="0" name=""/>
        <dsp:cNvSpPr/>
      </dsp:nvSpPr>
      <dsp:spPr>
        <a:xfrm>
          <a:off x="4994037" y="0"/>
          <a:ext cx="3011639" cy="3240360"/>
        </a:xfrm>
        <a:prstGeom prst="rect">
          <a:avLst/>
        </a:prstGeom>
        <a:noFill/>
        <a:ln>
          <a:noFill/>
        </a:ln>
        <a:effectLst>
          <a:outerShdw blurRad="40000" dist="23000" dir="5400000" rotWithShape="0">
            <a:srgbClr val="000000">
              <a:alpha val="35000"/>
            </a:srgbClr>
          </a:outerShdw>
        </a:effectLst>
        <a:sp3d/>
      </dsp:spPr>
      <dsp:style>
        <a:lnRef idx="0">
          <a:scrgbClr r="0" g="0" b="0"/>
        </a:lnRef>
        <a:fillRef idx="3">
          <a:scrgbClr r="0" g="0" b="0"/>
        </a:fillRef>
        <a:effectRef idx="2">
          <a:scrgbClr r="0" g="0" b="0"/>
        </a:effectRef>
        <a:fontRef idx="minor">
          <a:schemeClr val="lt1"/>
        </a:fontRef>
      </dsp:style>
      <dsp:txBody>
        <a:bodyPr spcFirstLastPara="0" vert="horz" wrap="square" lIns="0" tIns="109728" rIns="0" bIns="0" numCol="1" spcCol="1270" anchor="t" anchorCtr="0">
          <a:noAutofit/>
        </a:bodyPr>
        <a:lstStyle/>
        <a:p>
          <a:pPr lvl="0" algn="l" defTabSz="1422400">
            <a:lnSpc>
              <a:spcPct val="90000"/>
            </a:lnSpc>
            <a:spcBef>
              <a:spcPct val="0"/>
            </a:spcBef>
            <a:spcAft>
              <a:spcPct val="35000"/>
            </a:spcAft>
          </a:pPr>
          <a:r>
            <a:rPr lang="id-ID" sz="3200" kern="1200" dirty="0" smtClean="0"/>
            <a:t>Boleh Milik Perorangan</a:t>
          </a:r>
        </a:p>
        <a:p>
          <a:pPr lvl="0" algn="l" defTabSz="1422400">
            <a:lnSpc>
              <a:spcPct val="90000"/>
            </a:lnSpc>
            <a:spcBef>
              <a:spcPct val="0"/>
            </a:spcBef>
            <a:spcAft>
              <a:spcPct val="35000"/>
            </a:spcAft>
          </a:pPr>
          <a:r>
            <a:rPr lang="id-ID" sz="2400" kern="1200" dirty="0" smtClean="0"/>
            <a:t>Harga BBM = biaya produksi + imbalan jasa distribusi</a:t>
          </a:r>
        </a:p>
      </dsp:txBody>
      <dsp:txXfrm>
        <a:off x="4994037" y="0"/>
        <a:ext cx="3011639" cy="324036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6277F8-96A9-473C-B7B8-78C5376CE499}">
      <dsp:nvSpPr>
        <dsp:cNvPr id="0" name=""/>
        <dsp:cNvSpPr/>
      </dsp:nvSpPr>
      <dsp:spPr>
        <a:xfrm>
          <a:off x="3330" y="74682"/>
          <a:ext cx="2003152" cy="2403782"/>
        </a:xfrm>
        <a:prstGeom prst="roundRect">
          <a:avLst>
            <a:gd name="adj" fmla="val 5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78867" rIns="102235" bIns="0" numCol="1" spcCol="1270" anchor="t" anchorCtr="0">
          <a:noAutofit/>
        </a:bodyPr>
        <a:lstStyle/>
        <a:p>
          <a:pPr lvl="0" algn="r" defTabSz="1022350">
            <a:lnSpc>
              <a:spcPct val="90000"/>
            </a:lnSpc>
            <a:spcBef>
              <a:spcPct val="0"/>
            </a:spcBef>
            <a:spcAft>
              <a:spcPct val="35000"/>
            </a:spcAft>
          </a:pPr>
          <a:endParaRPr lang="id-ID" sz="2300" kern="1200" dirty="0"/>
        </a:p>
      </dsp:txBody>
      <dsp:txXfrm rot="16200000">
        <a:off x="-781905" y="859917"/>
        <a:ext cx="1971101" cy="400630"/>
      </dsp:txXfrm>
    </dsp:sp>
    <dsp:sp modelId="{FDFDC3F0-C81C-42F6-BA44-1A3B44CD6C35}">
      <dsp:nvSpPr>
        <dsp:cNvPr id="0" name=""/>
        <dsp:cNvSpPr/>
      </dsp:nvSpPr>
      <dsp:spPr>
        <a:xfrm>
          <a:off x="403960" y="74682"/>
          <a:ext cx="1492348" cy="2403782"/>
        </a:xfrm>
        <a:prstGeom prst="rect">
          <a:avLst/>
        </a:prstGeom>
        <a:noFill/>
        <a:ln>
          <a:noFill/>
        </a:ln>
        <a:effectLst>
          <a:outerShdw blurRad="40000" dist="23000" dir="5400000" rotWithShape="0">
            <a:srgbClr val="000000">
              <a:alpha val="35000"/>
            </a:srgbClr>
          </a:outerShdw>
        </a:effectLst>
        <a:sp3d/>
      </dsp:spPr>
      <dsp:style>
        <a:lnRef idx="0">
          <a:scrgbClr r="0" g="0" b="0"/>
        </a:lnRef>
        <a:fillRef idx="3">
          <a:scrgbClr r="0" g="0" b="0"/>
        </a:fillRef>
        <a:effectRef idx="2">
          <a:scrgbClr r="0" g="0" b="0"/>
        </a:effectRef>
        <a:fontRef idx="minor">
          <a:schemeClr val="lt1"/>
        </a:fontRef>
      </dsp:style>
      <dsp:txBody>
        <a:bodyPr spcFirstLastPara="0" vert="horz" wrap="square" lIns="0" tIns="99441" rIns="0" bIns="0" numCol="1" spcCol="1270" anchor="t" anchorCtr="0">
          <a:noAutofit/>
        </a:bodyPr>
        <a:lstStyle/>
        <a:p>
          <a:pPr lvl="0" algn="l" defTabSz="1289050">
            <a:lnSpc>
              <a:spcPct val="90000"/>
            </a:lnSpc>
            <a:spcBef>
              <a:spcPct val="0"/>
            </a:spcBef>
            <a:spcAft>
              <a:spcPct val="35000"/>
            </a:spcAft>
          </a:pPr>
          <a:r>
            <a:rPr lang="id-ID" sz="2900" kern="1200" dirty="0" smtClean="0"/>
            <a:t>Harta kekayaan milik umum</a:t>
          </a:r>
          <a:endParaRPr lang="id-ID" sz="2900" kern="1200" dirty="0"/>
        </a:p>
      </dsp:txBody>
      <dsp:txXfrm>
        <a:off x="403960" y="74682"/>
        <a:ext cx="1492348" cy="2403782"/>
      </dsp:txXfrm>
    </dsp:sp>
    <dsp:sp modelId="{85A28A31-2637-4807-B7B3-FA4DC3A7B5C0}">
      <dsp:nvSpPr>
        <dsp:cNvPr id="0" name=""/>
        <dsp:cNvSpPr/>
      </dsp:nvSpPr>
      <dsp:spPr>
        <a:xfrm>
          <a:off x="2076592" y="74682"/>
          <a:ext cx="2003152" cy="2403782"/>
        </a:xfrm>
        <a:prstGeom prst="roundRect">
          <a:avLst>
            <a:gd name="adj" fmla="val 5000"/>
          </a:avLst>
        </a:prstGeom>
        <a:gradFill rotWithShape="0">
          <a:gsLst>
            <a:gs pos="0">
              <a:schemeClr val="accent5">
                <a:hueOff val="-3311292"/>
                <a:satOff val="13270"/>
                <a:lumOff val="2876"/>
                <a:alphaOff val="0"/>
                <a:shade val="51000"/>
                <a:satMod val="130000"/>
              </a:schemeClr>
            </a:gs>
            <a:gs pos="80000">
              <a:schemeClr val="accent5">
                <a:hueOff val="-3311292"/>
                <a:satOff val="13270"/>
                <a:lumOff val="2876"/>
                <a:alphaOff val="0"/>
                <a:shade val="93000"/>
                <a:satMod val="130000"/>
              </a:schemeClr>
            </a:gs>
            <a:gs pos="100000">
              <a:schemeClr val="accent5">
                <a:hueOff val="-3311292"/>
                <a:satOff val="13270"/>
                <a:lumOff val="287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78867" rIns="102235" bIns="0" numCol="1" spcCol="1270" anchor="t" anchorCtr="0">
          <a:noAutofit/>
        </a:bodyPr>
        <a:lstStyle/>
        <a:p>
          <a:pPr lvl="0" algn="r" defTabSz="1022350">
            <a:lnSpc>
              <a:spcPct val="90000"/>
            </a:lnSpc>
            <a:spcBef>
              <a:spcPct val="0"/>
            </a:spcBef>
            <a:spcAft>
              <a:spcPct val="35000"/>
            </a:spcAft>
          </a:pPr>
          <a:endParaRPr lang="id-ID" sz="2300" kern="1200" dirty="0"/>
        </a:p>
      </dsp:txBody>
      <dsp:txXfrm rot="16200000">
        <a:off x="1291357" y="859917"/>
        <a:ext cx="1971101" cy="400630"/>
      </dsp:txXfrm>
    </dsp:sp>
    <dsp:sp modelId="{33F46C2F-0514-4933-8A38-260F0FF5B4B9}">
      <dsp:nvSpPr>
        <dsp:cNvPr id="0" name=""/>
        <dsp:cNvSpPr/>
      </dsp:nvSpPr>
      <dsp:spPr>
        <a:xfrm rot="5400000">
          <a:off x="1909952" y="1985429"/>
          <a:ext cx="353311" cy="300472"/>
        </a:xfrm>
        <a:prstGeom prst="flowChartExtract">
          <a:avLst/>
        </a:prstGeom>
        <a:solidFill>
          <a:schemeClr val="lt1">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B344F43B-43D3-4083-AE37-DC056255B0FE}">
      <dsp:nvSpPr>
        <dsp:cNvPr id="0" name=""/>
        <dsp:cNvSpPr/>
      </dsp:nvSpPr>
      <dsp:spPr>
        <a:xfrm>
          <a:off x="2477223" y="74682"/>
          <a:ext cx="1492348" cy="2403782"/>
        </a:xfrm>
        <a:prstGeom prst="rect">
          <a:avLst/>
        </a:prstGeom>
        <a:noFill/>
        <a:ln>
          <a:noFill/>
        </a:ln>
        <a:effectLst>
          <a:outerShdw blurRad="40000" dist="23000" dir="5400000" rotWithShape="0">
            <a:srgbClr val="000000">
              <a:alpha val="35000"/>
            </a:srgbClr>
          </a:outerShdw>
        </a:effectLst>
        <a:sp3d/>
      </dsp:spPr>
      <dsp:style>
        <a:lnRef idx="0">
          <a:scrgbClr r="0" g="0" b="0"/>
        </a:lnRef>
        <a:fillRef idx="3">
          <a:scrgbClr r="0" g="0" b="0"/>
        </a:fillRef>
        <a:effectRef idx="2">
          <a:scrgbClr r="0" g="0" b="0"/>
        </a:effectRef>
        <a:fontRef idx="minor">
          <a:schemeClr val="lt1"/>
        </a:fontRef>
      </dsp:style>
      <dsp:txBody>
        <a:bodyPr spcFirstLastPara="0" vert="horz" wrap="square" lIns="0" tIns="99441" rIns="0" bIns="0" numCol="1" spcCol="1270" anchor="t" anchorCtr="0">
          <a:noAutofit/>
        </a:bodyPr>
        <a:lstStyle/>
        <a:p>
          <a:pPr lvl="0" algn="l" defTabSz="1289050">
            <a:lnSpc>
              <a:spcPct val="90000"/>
            </a:lnSpc>
            <a:spcBef>
              <a:spcPct val="0"/>
            </a:spcBef>
            <a:spcAft>
              <a:spcPct val="35000"/>
            </a:spcAft>
          </a:pPr>
          <a:r>
            <a:rPr lang="id-ID" sz="2900" kern="1200" dirty="0" smtClean="0"/>
            <a:t>Harta individu pengguna BBM</a:t>
          </a:r>
          <a:endParaRPr lang="id-ID" sz="2900" kern="1200" dirty="0"/>
        </a:p>
      </dsp:txBody>
      <dsp:txXfrm>
        <a:off x="2477223" y="74682"/>
        <a:ext cx="1492348" cy="2403782"/>
      </dsp:txXfrm>
    </dsp:sp>
    <dsp:sp modelId="{4DC48654-895D-4721-9613-973BAA20D7C7}">
      <dsp:nvSpPr>
        <dsp:cNvPr id="0" name=""/>
        <dsp:cNvSpPr/>
      </dsp:nvSpPr>
      <dsp:spPr>
        <a:xfrm>
          <a:off x="4149855" y="74682"/>
          <a:ext cx="2003152" cy="2403782"/>
        </a:xfrm>
        <a:prstGeom prst="roundRect">
          <a:avLst>
            <a:gd name="adj" fmla="val 5000"/>
          </a:avLst>
        </a:prstGeom>
        <a:gradFill rotWithShape="0">
          <a:gsLst>
            <a:gs pos="0">
              <a:schemeClr val="accent5">
                <a:hueOff val="-6622584"/>
                <a:satOff val="26541"/>
                <a:lumOff val="5752"/>
                <a:alphaOff val="0"/>
                <a:shade val="51000"/>
                <a:satMod val="130000"/>
              </a:schemeClr>
            </a:gs>
            <a:gs pos="80000">
              <a:schemeClr val="accent5">
                <a:hueOff val="-6622584"/>
                <a:satOff val="26541"/>
                <a:lumOff val="5752"/>
                <a:alphaOff val="0"/>
                <a:shade val="93000"/>
                <a:satMod val="130000"/>
              </a:schemeClr>
            </a:gs>
            <a:gs pos="100000">
              <a:schemeClr val="accent5">
                <a:hueOff val="-6622584"/>
                <a:satOff val="26541"/>
                <a:lumOff val="5752"/>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78867" rIns="102235" bIns="0" numCol="1" spcCol="1270" anchor="t" anchorCtr="0">
          <a:noAutofit/>
        </a:bodyPr>
        <a:lstStyle/>
        <a:p>
          <a:pPr lvl="0" algn="r" defTabSz="1022350">
            <a:lnSpc>
              <a:spcPct val="90000"/>
            </a:lnSpc>
            <a:spcBef>
              <a:spcPct val="0"/>
            </a:spcBef>
            <a:spcAft>
              <a:spcPct val="35000"/>
            </a:spcAft>
          </a:pPr>
          <a:endParaRPr lang="id-ID" sz="2300" kern="1200" dirty="0"/>
        </a:p>
      </dsp:txBody>
      <dsp:txXfrm rot="16200000">
        <a:off x="3364619" y="859917"/>
        <a:ext cx="1971101" cy="400630"/>
      </dsp:txXfrm>
    </dsp:sp>
    <dsp:sp modelId="{8929EEAF-DA7D-4B06-9600-C5BF7555C9CB}">
      <dsp:nvSpPr>
        <dsp:cNvPr id="0" name=""/>
        <dsp:cNvSpPr/>
      </dsp:nvSpPr>
      <dsp:spPr>
        <a:xfrm rot="5400000">
          <a:off x="3983215" y="1985429"/>
          <a:ext cx="353311" cy="300472"/>
        </a:xfrm>
        <a:prstGeom prst="flowChartExtract">
          <a:avLst/>
        </a:prstGeom>
        <a:solidFill>
          <a:schemeClr val="lt1">
            <a:hueOff val="0"/>
            <a:satOff val="0"/>
            <a:lumOff val="0"/>
            <a:alphaOff val="0"/>
          </a:schemeClr>
        </a:solidFill>
        <a:ln w="9525" cap="flat" cmpd="sng" algn="ctr">
          <a:solidFill>
            <a:schemeClr val="accent5">
              <a:hueOff val="-4966938"/>
              <a:satOff val="19906"/>
              <a:lumOff val="4314"/>
              <a:alphaOff val="0"/>
            </a:schemeClr>
          </a:solidFill>
          <a:prstDash val="solid"/>
        </a:ln>
        <a:effectLst/>
      </dsp:spPr>
      <dsp:style>
        <a:lnRef idx="1">
          <a:scrgbClr r="0" g="0" b="0"/>
        </a:lnRef>
        <a:fillRef idx="1">
          <a:scrgbClr r="0" g="0" b="0"/>
        </a:fillRef>
        <a:effectRef idx="0">
          <a:scrgbClr r="0" g="0" b="0"/>
        </a:effectRef>
        <a:fontRef idx="minor"/>
      </dsp:style>
    </dsp:sp>
    <dsp:sp modelId="{E59327B2-2B68-4668-BACE-75EF01266A37}">
      <dsp:nvSpPr>
        <dsp:cNvPr id="0" name=""/>
        <dsp:cNvSpPr/>
      </dsp:nvSpPr>
      <dsp:spPr>
        <a:xfrm>
          <a:off x="4550485" y="74682"/>
          <a:ext cx="1492348" cy="2403782"/>
        </a:xfrm>
        <a:prstGeom prst="rect">
          <a:avLst/>
        </a:prstGeom>
        <a:noFill/>
        <a:ln>
          <a:noFill/>
        </a:ln>
        <a:effectLst>
          <a:outerShdw blurRad="40000" dist="23000" dir="5400000" rotWithShape="0">
            <a:srgbClr val="000000">
              <a:alpha val="35000"/>
            </a:srgbClr>
          </a:outerShdw>
        </a:effectLst>
        <a:sp3d/>
      </dsp:spPr>
      <dsp:style>
        <a:lnRef idx="0">
          <a:scrgbClr r="0" g="0" b="0"/>
        </a:lnRef>
        <a:fillRef idx="3">
          <a:scrgbClr r="0" g="0" b="0"/>
        </a:fillRef>
        <a:effectRef idx="2">
          <a:scrgbClr r="0" g="0" b="0"/>
        </a:effectRef>
        <a:fontRef idx="minor">
          <a:schemeClr val="lt1"/>
        </a:fontRef>
      </dsp:style>
      <dsp:txBody>
        <a:bodyPr spcFirstLastPara="0" vert="horz" wrap="square" lIns="0" tIns="99441" rIns="0" bIns="0" numCol="1" spcCol="1270" anchor="t" anchorCtr="0">
          <a:noAutofit/>
        </a:bodyPr>
        <a:lstStyle/>
        <a:p>
          <a:pPr lvl="0" algn="l" defTabSz="1289050">
            <a:lnSpc>
              <a:spcPct val="90000"/>
            </a:lnSpc>
            <a:spcBef>
              <a:spcPct val="0"/>
            </a:spcBef>
            <a:spcAft>
              <a:spcPct val="35000"/>
            </a:spcAft>
          </a:pPr>
          <a:r>
            <a:rPr lang="id-ID" sz="2900" kern="1200" dirty="0" smtClean="0"/>
            <a:t>Harta kekayaan milik negara</a:t>
          </a:r>
          <a:endParaRPr lang="id-ID" sz="2900" kern="1200" dirty="0"/>
        </a:p>
      </dsp:txBody>
      <dsp:txXfrm>
        <a:off x="4550485" y="74682"/>
        <a:ext cx="1492348" cy="2403782"/>
      </dsp:txXfrm>
    </dsp:sp>
    <dsp:sp modelId="{3F11080D-4DDA-4002-9459-65C2DB5D7462}">
      <dsp:nvSpPr>
        <dsp:cNvPr id="0" name=""/>
        <dsp:cNvSpPr/>
      </dsp:nvSpPr>
      <dsp:spPr>
        <a:xfrm>
          <a:off x="6223117" y="74682"/>
          <a:ext cx="2003152" cy="2403782"/>
        </a:xfrm>
        <a:prstGeom prst="roundRect">
          <a:avLst>
            <a:gd name="adj" fmla="val 5000"/>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78867" rIns="102235" bIns="0" numCol="1" spcCol="1270" anchor="t" anchorCtr="0">
          <a:noAutofit/>
        </a:bodyPr>
        <a:lstStyle/>
        <a:p>
          <a:pPr lvl="0" algn="r" defTabSz="1022350">
            <a:lnSpc>
              <a:spcPct val="90000"/>
            </a:lnSpc>
            <a:spcBef>
              <a:spcPct val="0"/>
            </a:spcBef>
            <a:spcAft>
              <a:spcPct val="35000"/>
            </a:spcAft>
          </a:pPr>
          <a:endParaRPr lang="id-ID" sz="2300" kern="1200" dirty="0"/>
        </a:p>
      </dsp:txBody>
      <dsp:txXfrm rot="16200000">
        <a:off x="5437881" y="859917"/>
        <a:ext cx="1971101" cy="400630"/>
      </dsp:txXfrm>
    </dsp:sp>
    <dsp:sp modelId="{9407CCFB-E4E4-4471-96DB-2B1F78CCA2BE}">
      <dsp:nvSpPr>
        <dsp:cNvPr id="0" name=""/>
        <dsp:cNvSpPr/>
      </dsp:nvSpPr>
      <dsp:spPr>
        <a:xfrm rot="5400000">
          <a:off x="6056477" y="1985429"/>
          <a:ext cx="353311" cy="300472"/>
        </a:xfrm>
        <a:prstGeom prst="flowChartExtract">
          <a:avLst/>
        </a:prstGeom>
        <a:solidFill>
          <a:schemeClr val="lt1">
            <a:hueOff val="0"/>
            <a:satOff val="0"/>
            <a:lumOff val="0"/>
            <a:alphaOff val="0"/>
          </a:schemeClr>
        </a:solidFill>
        <a:ln w="9525" cap="flat" cmpd="sng" algn="ctr">
          <a:solidFill>
            <a:schemeClr val="accent5">
              <a:hueOff val="-9933876"/>
              <a:satOff val="39811"/>
              <a:lumOff val="8628"/>
              <a:alphaOff val="0"/>
            </a:schemeClr>
          </a:solidFill>
          <a:prstDash val="solid"/>
        </a:ln>
        <a:effectLst/>
      </dsp:spPr>
      <dsp:style>
        <a:lnRef idx="1">
          <a:scrgbClr r="0" g="0" b="0"/>
        </a:lnRef>
        <a:fillRef idx="1">
          <a:scrgbClr r="0" g="0" b="0"/>
        </a:fillRef>
        <a:effectRef idx="0">
          <a:scrgbClr r="0" g="0" b="0"/>
        </a:effectRef>
        <a:fontRef idx="minor"/>
      </dsp:style>
    </dsp:sp>
    <dsp:sp modelId="{FED8DB14-E7CA-4125-91B4-9CC3AB28CBA4}">
      <dsp:nvSpPr>
        <dsp:cNvPr id="0" name=""/>
        <dsp:cNvSpPr/>
      </dsp:nvSpPr>
      <dsp:spPr>
        <a:xfrm>
          <a:off x="6623748" y="74682"/>
          <a:ext cx="1492348" cy="2403782"/>
        </a:xfrm>
        <a:prstGeom prst="rect">
          <a:avLst/>
        </a:prstGeom>
        <a:noFill/>
        <a:ln>
          <a:noFill/>
        </a:ln>
        <a:effectLst>
          <a:outerShdw blurRad="40000" dist="23000" dir="5400000" rotWithShape="0">
            <a:srgbClr val="000000">
              <a:alpha val="35000"/>
            </a:srgbClr>
          </a:outerShdw>
        </a:effectLst>
        <a:sp3d/>
      </dsp:spPr>
      <dsp:style>
        <a:lnRef idx="0">
          <a:scrgbClr r="0" g="0" b="0"/>
        </a:lnRef>
        <a:fillRef idx="3">
          <a:scrgbClr r="0" g="0" b="0"/>
        </a:fillRef>
        <a:effectRef idx="2">
          <a:scrgbClr r="0" g="0" b="0"/>
        </a:effectRef>
        <a:fontRef idx="minor">
          <a:schemeClr val="lt1"/>
        </a:fontRef>
      </dsp:style>
      <dsp:txBody>
        <a:bodyPr spcFirstLastPara="0" vert="horz" wrap="square" lIns="0" tIns="99441" rIns="0" bIns="0" numCol="1" spcCol="1270" anchor="t" anchorCtr="0">
          <a:noAutofit/>
        </a:bodyPr>
        <a:lstStyle/>
        <a:p>
          <a:pPr lvl="0" algn="l" defTabSz="1289050">
            <a:lnSpc>
              <a:spcPct val="90000"/>
            </a:lnSpc>
            <a:spcBef>
              <a:spcPct val="0"/>
            </a:spcBef>
            <a:spcAft>
              <a:spcPct val="35000"/>
            </a:spcAft>
          </a:pPr>
          <a:r>
            <a:rPr lang="id-ID" sz="2900" kern="1200" dirty="0" smtClean="0"/>
            <a:t>Pajak atas kaum muslim yang mampu</a:t>
          </a:r>
          <a:endParaRPr lang="id-ID" sz="2900" kern="1200" dirty="0"/>
        </a:p>
      </dsp:txBody>
      <dsp:txXfrm>
        <a:off x="6623748" y="74682"/>
        <a:ext cx="1492348" cy="240378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03E7A8-C601-4E16-B9F1-9F32D0C6C4F7}">
      <dsp:nvSpPr>
        <dsp:cNvPr id="0" name=""/>
        <dsp:cNvSpPr/>
      </dsp:nvSpPr>
      <dsp:spPr>
        <a:xfrm>
          <a:off x="1952" y="1389392"/>
          <a:ext cx="1747178" cy="1747178"/>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id-ID" sz="1900" kern="1200" dirty="0" smtClean="0"/>
            <a:t>Individu bertaqwa</a:t>
          </a:r>
          <a:endParaRPr lang="id-ID" sz="1900" kern="1200" dirty="0"/>
        </a:p>
      </dsp:txBody>
      <dsp:txXfrm>
        <a:off x="257820" y="1645260"/>
        <a:ext cx="1235442" cy="1235442"/>
      </dsp:txXfrm>
    </dsp:sp>
    <dsp:sp modelId="{E6EA2D31-B477-451C-A565-23A9808C57E5}">
      <dsp:nvSpPr>
        <dsp:cNvPr id="0" name=""/>
        <dsp:cNvSpPr/>
      </dsp:nvSpPr>
      <dsp:spPr>
        <a:xfrm>
          <a:off x="1891001" y="2040512"/>
          <a:ext cx="337713" cy="444937"/>
        </a:xfrm>
        <a:prstGeom prst="mathPlus">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id-ID" sz="500" kern="1200"/>
        </a:p>
      </dsp:txBody>
      <dsp:txXfrm>
        <a:off x="1935765" y="2223265"/>
        <a:ext cx="248185" cy="79431"/>
      </dsp:txXfrm>
    </dsp:sp>
    <dsp:sp modelId="{ECBC57C0-2B33-4C44-B130-28383D09519F}">
      <dsp:nvSpPr>
        <dsp:cNvPr id="0" name=""/>
        <dsp:cNvSpPr/>
      </dsp:nvSpPr>
      <dsp:spPr>
        <a:xfrm>
          <a:off x="2370585" y="1389392"/>
          <a:ext cx="1747178" cy="1747178"/>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id-ID" sz="1900" kern="1200" dirty="0" smtClean="0"/>
            <a:t>Masyarakat bertaqwa</a:t>
          </a:r>
          <a:endParaRPr lang="id-ID" sz="1900" kern="1200" dirty="0"/>
        </a:p>
      </dsp:txBody>
      <dsp:txXfrm>
        <a:off x="2626453" y="1645260"/>
        <a:ext cx="1235442" cy="1235442"/>
      </dsp:txXfrm>
    </dsp:sp>
    <dsp:sp modelId="{9D7DA527-DB71-4F66-BC27-8F605BAA6166}">
      <dsp:nvSpPr>
        <dsp:cNvPr id="0" name=""/>
        <dsp:cNvSpPr/>
      </dsp:nvSpPr>
      <dsp:spPr>
        <a:xfrm>
          <a:off x="4259635" y="2040512"/>
          <a:ext cx="337713" cy="444937"/>
        </a:xfrm>
        <a:prstGeom prst="mathPlus">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id-ID" sz="500" kern="1200"/>
        </a:p>
      </dsp:txBody>
      <dsp:txXfrm>
        <a:off x="4304399" y="2223265"/>
        <a:ext cx="248185" cy="79431"/>
      </dsp:txXfrm>
    </dsp:sp>
    <dsp:sp modelId="{D7CBE15A-0F29-4184-A884-AED43B842CE3}">
      <dsp:nvSpPr>
        <dsp:cNvPr id="0" name=""/>
        <dsp:cNvSpPr/>
      </dsp:nvSpPr>
      <dsp:spPr>
        <a:xfrm>
          <a:off x="4739219" y="1389392"/>
          <a:ext cx="1747178" cy="1747178"/>
        </a:xfrm>
        <a:prstGeom prst="ellips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id-ID" sz="1900" kern="1200" dirty="0" smtClean="0"/>
            <a:t>Negara menjadikan Islam sbg Standar</a:t>
          </a:r>
          <a:endParaRPr lang="id-ID" sz="1900" kern="1200" dirty="0"/>
        </a:p>
      </dsp:txBody>
      <dsp:txXfrm>
        <a:off x="4995087" y="1645260"/>
        <a:ext cx="1235442" cy="1235442"/>
      </dsp:txXfrm>
    </dsp:sp>
    <dsp:sp modelId="{082F594F-DCF0-484E-9DA4-EE22F8A4D50D}">
      <dsp:nvSpPr>
        <dsp:cNvPr id="0" name=""/>
        <dsp:cNvSpPr/>
      </dsp:nvSpPr>
      <dsp:spPr>
        <a:xfrm>
          <a:off x="6628269" y="2040512"/>
          <a:ext cx="337713" cy="444937"/>
        </a:xfrm>
        <a:prstGeom prst="mathEqual">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id-ID" sz="1700" kern="1200"/>
        </a:p>
      </dsp:txBody>
      <dsp:txXfrm>
        <a:off x="6673033" y="2132169"/>
        <a:ext cx="248185" cy="261623"/>
      </dsp:txXfrm>
    </dsp:sp>
    <dsp:sp modelId="{6EC411C7-6904-44EE-8FB4-D5F858F73AEA}">
      <dsp:nvSpPr>
        <dsp:cNvPr id="0" name=""/>
        <dsp:cNvSpPr/>
      </dsp:nvSpPr>
      <dsp:spPr>
        <a:xfrm>
          <a:off x="7107853" y="1389392"/>
          <a:ext cx="1747178" cy="1747178"/>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id-ID" sz="1900" kern="1200" dirty="0" smtClean="0"/>
            <a:t>Penerapan Islam</a:t>
          </a:r>
          <a:endParaRPr lang="id-ID" sz="1900" kern="1200" dirty="0"/>
        </a:p>
      </dsp:txBody>
      <dsp:txXfrm>
        <a:off x="7363721" y="1645260"/>
        <a:ext cx="1235442" cy="123544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1F7205-2E61-442C-A2FD-EB76AA8BAFC6}">
      <dsp:nvSpPr>
        <dsp:cNvPr id="0" name=""/>
        <dsp:cNvSpPr/>
      </dsp:nvSpPr>
      <dsp:spPr>
        <a:xfrm rot="5400000">
          <a:off x="5012703" y="-1901980"/>
          <a:ext cx="1166849" cy="5266944"/>
        </a:xfrm>
        <a:prstGeom prst="round2SameRect">
          <a:avLst/>
        </a:prstGeom>
        <a:solidFill>
          <a:schemeClr val="accent4">
            <a:tint val="40000"/>
            <a:alpha val="90000"/>
            <a:hueOff val="0"/>
            <a:satOff val="0"/>
            <a:lumOff val="0"/>
            <a:alphaOff val="0"/>
          </a:schemeClr>
        </a:solidFill>
        <a:ln w="9525" cap="flat" cmpd="sng" algn="ctr">
          <a:solidFill>
            <a:schemeClr val="accent4">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id-ID" sz="2100" kern="1200" dirty="0" smtClean="0"/>
            <a:t>Tidak berubah dari sekarang</a:t>
          </a:r>
          <a:endParaRPr lang="id-ID" sz="2100" kern="1200" dirty="0"/>
        </a:p>
        <a:p>
          <a:pPr marL="228600" lvl="1" indent="-228600" algn="l" defTabSz="933450">
            <a:lnSpc>
              <a:spcPct val="90000"/>
            </a:lnSpc>
            <a:spcBef>
              <a:spcPct val="0"/>
            </a:spcBef>
            <a:spcAft>
              <a:spcPct val="15000"/>
            </a:spcAft>
            <a:buChar char="••"/>
          </a:pPr>
          <a:r>
            <a:rPr lang="id-ID" sz="2100" kern="1200" dirty="0" smtClean="0"/>
            <a:t>Sudah banyak pakar di dunia Islam</a:t>
          </a:r>
          <a:endParaRPr lang="id-ID" sz="2100" kern="1200" dirty="0"/>
        </a:p>
      </dsp:txBody>
      <dsp:txXfrm rot="-5400000">
        <a:off x="2962656" y="205028"/>
        <a:ext cx="5209983" cy="1052927"/>
      </dsp:txXfrm>
    </dsp:sp>
    <dsp:sp modelId="{9567F473-2193-4A38-B12C-1C4C0C5EB11C}">
      <dsp:nvSpPr>
        <dsp:cNvPr id="0" name=""/>
        <dsp:cNvSpPr/>
      </dsp:nvSpPr>
      <dsp:spPr>
        <a:xfrm>
          <a:off x="0" y="2209"/>
          <a:ext cx="2962656" cy="1458562"/>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56210" tIns="78105" rIns="156210" bIns="78105" numCol="1" spcCol="1270" anchor="ctr" anchorCtr="0">
          <a:noAutofit/>
        </a:bodyPr>
        <a:lstStyle/>
        <a:p>
          <a:pPr lvl="0" algn="ctr" defTabSz="1822450">
            <a:lnSpc>
              <a:spcPct val="90000"/>
            </a:lnSpc>
            <a:spcBef>
              <a:spcPct val="0"/>
            </a:spcBef>
            <a:spcAft>
              <a:spcPct val="35000"/>
            </a:spcAft>
          </a:pPr>
          <a:r>
            <a:rPr lang="id-ID" sz="4100" kern="1200" dirty="0" smtClean="0"/>
            <a:t>Teknis Produksi</a:t>
          </a:r>
          <a:endParaRPr lang="id-ID" sz="4100" kern="1200" dirty="0"/>
        </a:p>
      </dsp:txBody>
      <dsp:txXfrm>
        <a:off x="71201" y="73410"/>
        <a:ext cx="2820254" cy="1316160"/>
      </dsp:txXfrm>
    </dsp:sp>
    <dsp:sp modelId="{72B76A0D-5DFC-41FF-8EDC-1B304FDF3113}">
      <dsp:nvSpPr>
        <dsp:cNvPr id="0" name=""/>
        <dsp:cNvSpPr/>
      </dsp:nvSpPr>
      <dsp:spPr>
        <a:xfrm rot="5400000">
          <a:off x="5012703" y="-370490"/>
          <a:ext cx="1166849" cy="5266944"/>
        </a:xfrm>
        <a:prstGeom prst="round2SameRect">
          <a:avLst/>
        </a:prstGeom>
        <a:solidFill>
          <a:schemeClr val="accent4">
            <a:tint val="40000"/>
            <a:alpha val="90000"/>
            <a:hueOff val="-1972853"/>
            <a:satOff val="11079"/>
            <a:lumOff val="704"/>
            <a:alphaOff val="0"/>
          </a:schemeClr>
        </a:solidFill>
        <a:ln w="9525" cap="flat" cmpd="sng" algn="ctr">
          <a:solidFill>
            <a:schemeClr val="accent4">
              <a:tint val="40000"/>
              <a:alpha val="90000"/>
              <a:hueOff val="-1972853"/>
              <a:satOff val="11079"/>
              <a:lumOff val="704"/>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id-ID" sz="2100" kern="1200" dirty="0" smtClean="0"/>
            <a:t>Tidak berubah dari sekarang</a:t>
          </a:r>
          <a:endParaRPr lang="id-ID" sz="2100" kern="1200" dirty="0"/>
        </a:p>
        <a:p>
          <a:pPr marL="228600" lvl="1" indent="-228600" algn="l" defTabSz="933450">
            <a:lnSpc>
              <a:spcPct val="90000"/>
            </a:lnSpc>
            <a:spcBef>
              <a:spcPct val="0"/>
            </a:spcBef>
            <a:spcAft>
              <a:spcPct val="15000"/>
            </a:spcAft>
            <a:buChar char="••"/>
          </a:pPr>
          <a:r>
            <a:rPr lang="id-ID" sz="2100" kern="1200" dirty="0" smtClean="0"/>
            <a:t>Sudah banyak pakar di dunia Islam</a:t>
          </a:r>
          <a:endParaRPr lang="id-ID" sz="2100" kern="1200" dirty="0"/>
        </a:p>
      </dsp:txBody>
      <dsp:txXfrm rot="-5400000">
        <a:off x="2962656" y="1736518"/>
        <a:ext cx="5209983" cy="1052927"/>
      </dsp:txXfrm>
    </dsp:sp>
    <dsp:sp modelId="{F8F86C86-933E-4A85-90AB-E31012B16C2B}">
      <dsp:nvSpPr>
        <dsp:cNvPr id="0" name=""/>
        <dsp:cNvSpPr/>
      </dsp:nvSpPr>
      <dsp:spPr>
        <a:xfrm>
          <a:off x="0" y="1533700"/>
          <a:ext cx="2962656" cy="1458562"/>
        </a:xfrm>
        <a:prstGeom prst="roundRect">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56210" tIns="78105" rIns="156210" bIns="78105" numCol="1" spcCol="1270" anchor="ctr" anchorCtr="0">
          <a:noAutofit/>
        </a:bodyPr>
        <a:lstStyle/>
        <a:p>
          <a:pPr lvl="0" algn="ctr" defTabSz="1822450">
            <a:lnSpc>
              <a:spcPct val="90000"/>
            </a:lnSpc>
            <a:spcBef>
              <a:spcPct val="0"/>
            </a:spcBef>
            <a:spcAft>
              <a:spcPct val="35000"/>
            </a:spcAft>
          </a:pPr>
          <a:r>
            <a:rPr lang="id-ID" sz="4100" kern="1200" dirty="0" smtClean="0"/>
            <a:t>Teknis Distribusi</a:t>
          </a:r>
          <a:endParaRPr lang="id-ID" sz="4100" kern="1200" dirty="0"/>
        </a:p>
      </dsp:txBody>
      <dsp:txXfrm>
        <a:off x="71201" y="1604901"/>
        <a:ext cx="2820254" cy="1316160"/>
      </dsp:txXfrm>
    </dsp:sp>
    <dsp:sp modelId="{BA48AB0B-61D4-459C-B4C9-58ADFFA4772E}">
      <dsp:nvSpPr>
        <dsp:cNvPr id="0" name=""/>
        <dsp:cNvSpPr/>
      </dsp:nvSpPr>
      <dsp:spPr>
        <a:xfrm rot="5400000">
          <a:off x="5012703" y="1160999"/>
          <a:ext cx="1166849" cy="5266944"/>
        </a:xfrm>
        <a:prstGeom prst="round2SameRect">
          <a:avLst/>
        </a:prstGeom>
        <a:solidFill>
          <a:schemeClr val="accent4">
            <a:tint val="40000"/>
            <a:alpha val="90000"/>
            <a:hueOff val="-3945706"/>
            <a:satOff val="22157"/>
            <a:lumOff val="1408"/>
            <a:alphaOff val="0"/>
          </a:schemeClr>
        </a:solidFill>
        <a:ln w="9525" cap="flat" cmpd="sng" algn="ctr">
          <a:solidFill>
            <a:schemeClr val="accent4">
              <a:tint val="40000"/>
              <a:alpha val="90000"/>
              <a:hueOff val="-3945706"/>
              <a:satOff val="22157"/>
              <a:lumOff val="1408"/>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id-ID" sz="2100" kern="1200" dirty="0" smtClean="0"/>
            <a:t>Menghapus liberalisasi migas</a:t>
          </a:r>
          <a:endParaRPr lang="id-ID" sz="2100" kern="1200" dirty="0"/>
        </a:p>
        <a:p>
          <a:pPr marL="228600" lvl="1" indent="-228600" algn="l" defTabSz="933450">
            <a:lnSpc>
              <a:spcPct val="90000"/>
            </a:lnSpc>
            <a:spcBef>
              <a:spcPct val="0"/>
            </a:spcBef>
            <a:spcAft>
              <a:spcPct val="15000"/>
            </a:spcAft>
            <a:buChar char="••"/>
          </a:pPr>
          <a:r>
            <a:rPr lang="id-ID" sz="2100" kern="1200" dirty="0" smtClean="0"/>
            <a:t>Menerapkan sistem Islam untuk migas sebagai bagian penerapan Islam secara total</a:t>
          </a:r>
          <a:endParaRPr lang="id-ID" sz="2100" kern="1200" dirty="0"/>
        </a:p>
      </dsp:txBody>
      <dsp:txXfrm rot="-5400000">
        <a:off x="2962656" y="3268008"/>
        <a:ext cx="5209983" cy="1052927"/>
      </dsp:txXfrm>
    </dsp:sp>
    <dsp:sp modelId="{10D0F46D-E80F-4DDC-8441-0B53A2848919}">
      <dsp:nvSpPr>
        <dsp:cNvPr id="0" name=""/>
        <dsp:cNvSpPr/>
      </dsp:nvSpPr>
      <dsp:spPr>
        <a:xfrm>
          <a:off x="0" y="3065190"/>
          <a:ext cx="2962656" cy="1458562"/>
        </a:xfrm>
        <a:prstGeom prst="roundRect">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56210" tIns="78105" rIns="156210" bIns="78105" numCol="1" spcCol="1270" anchor="ctr" anchorCtr="0">
          <a:noAutofit/>
        </a:bodyPr>
        <a:lstStyle/>
        <a:p>
          <a:pPr lvl="0" algn="ctr" defTabSz="1822450">
            <a:lnSpc>
              <a:spcPct val="90000"/>
            </a:lnSpc>
            <a:spcBef>
              <a:spcPct val="0"/>
            </a:spcBef>
            <a:spcAft>
              <a:spcPct val="35000"/>
            </a:spcAft>
          </a:pPr>
          <a:r>
            <a:rPr lang="id-ID" sz="4100" kern="1200" dirty="0" smtClean="0"/>
            <a:t>Ideologis</a:t>
          </a:r>
          <a:endParaRPr lang="id-ID" sz="4100" kern="1200" dirty="0"/>
        </a:p>
      </dsp:txBody>
      <dsp:txXfrm>
        <a:off x="71201" y="3136391"/>
        <a:ext cx="2820254" cy="131616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87A12E-F748-437A-A240-AB744E324E37}">
      <dsp:nvSpPr>
        <dsp:cNvPr id="0" name=""/>
        <dsp:cNvSpPr/>
      </dsp:nvSpPr>
      <dsp:spPr>
        <a:xfrm>
          <a:off x="2571" y="218181"/>
          <a:ext cx="2507456" cy="576000"/>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id-ID" sz="2000" kern="1200" dirty="0" smtClean="0"/>
            <a:t>Historis</a:t>
          </a:r>
          <a:endParaRPr lang="id-ID" sz="2000" kern="1200" dirty="0"/>
        </a:p>
      </dsp:txBody>
      <dsp:txXfrm>
        <a:off x="2571" y="218181"/>
        <a:ext cx="2507456" cy="576000"/>
      </dsp:txXfrm>
    </dsp:sp>
    <dsp:sp modelId="{74F44AA1-918E-449B-B557-54FB77FFB1C4}">
      <dsp:nvSpPr>
        <dsp:cNvPr id="0" name=""/>
        <dsp:cNvSpPr/>
      </dsp:nvSpPr>
      <dsp:spPr>
        <a:xfrm>
          <a:off x="2571" y="794181"/>
          <a:ext cx="2507456" cy="3513599"/>
        </a:xfrm>
        <a:prstGeom prst="rect">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id-ID" sz="2000" kern="1200" dirty="0" smtClean="0"/>
            <a:t>Dirintis oleh Nabi saw di Madinah</a:t>
          </a:r>
          <a:endParaRPr lang="id-ID" sz="2000" kern="1200" dirty="0"/>
        </a:p>
        <a:p>
          <a:pPr marL="228600" lvl="1" indent="-228600" algn="l" defTabSz="889000">
            <a:lnSpc>
              <a:spcPct val="90000"/>
            </a:lnSpc>
            <a:spcBef>
              <a:spcPct val="0"/>
            </a:spcBef>
            <a:spcAft>
              <a:spcPct val="15000"/>
            </a:spcAft>
            <a:buChar char="••"/>
          </a:pPr>
          <a:r>
            <a:rPr lang="id-ID" sz="2000" kern="1200" dirty="0" smtClean="0"/>
            <a:t>Berjalan 14 abad</a:t>
          </a:r>
          <a:endParaRPr lang="id-ID" sz="2000" kern="1200" dirty="0"/>
        </a:p>
        <a:p>
          <a:pPr marL="228600" lvl="1" indent="-228600" algn="l" defTabSz="889000">
            <a:lnSpc>
              <a:spcPct val="90000"/>
            </a:lnSpc>
            <a:spcBef>
              <a:spcPct val="0"/>
            </a:spcBef>
            <a:spcAft>
              <a:spcPct val="15000"/>
            </a:spcAft>
            <a:buChar char="••"/>
          </a:pPr>
          <a:r>
            <a:rPr lang="id-ID" sz="2000" kern="1200" dirty="0" smtClean="0"/>
            <a:t>Peninggalan fisik dan catatan sejarah</a:t>
          </a:r>
          <a:endParaRPr lang="id-ID" sz="2000" kern="1200" dirty="0"/>
        </a:p>
      </dsp:txBody>
      <dsp:txXfrm>
        <a:off x="2571" y="794181"/>
        <a:ext cx="2507456" cy="3513599"/>
      </dsp:txXfrm>
    </dsp:sp>
    <dsp:sp modelId="{CF1439D3-2482-4C42-95AB-94CD0000BEBD}">
      <dsp:nvSpPr>
        <dsp:cNvPr id="0" name=""/>
        <dsp:cNvSpPr/>
      </dsp:nvSpPr>
      <dsp:spPr>
        <a:xfrm>
          <a:off x="2861071" y="218181"/>
          <a:ext cx="2507456" cy="576000"/>
        </a:xfrm>
        <a:prstGeom prst="rect">
          <a:avLst/>
        </a:prstGeom>
        <a:gradFill rotWithShape="0">
          <a:gsLst>
            <a:gs pos="0">
              <a:schemeClr val="accent3">
                <a:hueOff val="5625132"/>
                <a:satOff val="-8440"/>
                <a:lumOff val="-1373"/>
                <a:alphaOff val="0"/>
                <a:shade val="51000"/>
                <a:satMod val="130000"/>
              </a:schemeClr>
            </a:gs>
            <a:gs pos="80000">
              <a:schemeClr val="accent3">
                <a:hueOff val="5625132"/>
                <a:satOff val="-8440"/>
                <a:lumOff val="-1373"/>
                <a:alphaOff val="0"/>
                <a:shade val="93000"/>
                <a:satMod val="130000"/>
              </a:schemeClr>
            </a:gs>
            <a:gs pos="100000">
              <a:schemeClr val="accent3">
                <a:hueOff val="5625132"/>
                <a:satOff val="-8440"/>
                <a:lumOff val="-1373"/>
                <a:alphaOff val="0"/>
                <a:shade val="94000"/>
                <a:satMod val="135000"/>
              </a:schemeClr>
            </a:gs>
          </a:gsLst>
          <a:lin ang="16200000" scaled="0"/>
        </a:gradFill>
        <a:ln w="9525" cap="flat" cmpd="sng" algn="ctr">
          <a:solidFill>
            <a:schemeClr val="accent3">
              <a:hueOff val="5625132"/>
              <a:satOff val="-8440"/>
              <a:lumOff val="-1373"/>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id-ID" sz="2000" kern="1200" dirty="0" smtClean="0"/>
            <a:t>Empirik</a:t>
          </a:r>
          <a:endParaRPr lang="id-ID" sz="2000" kern="1200" dirty="0"/>
        </a:p>
      </dsp:txBody>
      <dsp:txXfrm>
        <a:off x="2861071" y="218181"/>
        <a:ext cx="2507456" cy="576000"/>
      </dsp:txXfrm>
    </dsp:sp>
    <dsp:sp modelId="{BDB4DDF6-8ECB-481E-A615-DFB5837C55A4}">
      <dsp:nvSpPr>
        <dsp:cNvPr id="0" name=""/>
        <dsp:cNvSpPr/>
      </dsp:nvSpPr>
      <dsp:spPr>
        <a:xfrm>
          <a:off x="2861071" y="794181"/>
          <a:ext cx="2507456" cy="3513599"/>
        </a:xfrm>
        <a:prstGeom prst="rect">
          <a:avLst/>
        </a:prstGeom>
        <a:solidFill>
          <a:schemeClr val="accent3">
            <a:tint val="40000"/>
            <a:alpha val="90000"/>
            <a:hueOff val="5358425"/>
            <a:satOff val="-6896"/>
            <a:lumOff val="-537"/>
            <a:alphaOff val="0"/>
          </a:schemeClr>
        </a:solidFill>
        <a:ln w="9525" cap="flat" cmpd="sng" algn="ctr">
          <a:solidFill>
            <a:schemeClr val="accent3">
              <a:tint val="40000"/>
              <a:alpha val="90000"/>
              <a:hueOff val="5358425"/>
              <a:satOff val="-6896"/>
              <a:lumOff val="-537"/>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id-ID" sz="2000" kern="1200" dirty="0" smtClean="0"/>
            <a:t>Perubahan rezim</a:t>
          </a:r>
          <a:endParaRPr lang="id-ID" sz="2000" kern="1200" dirty="0"/>
        </a:p>
        <a:p>
          <a:pPr marL="228600" lvl="1" indent="-228600" algn="l" defTabSz="889000">
            <a:lnSpc>
              <a:spcPct val="90000"/>
            </a:lnSpc>
            <a:spcBef>
              <a:spcPct val="0"/>
            </a:spcBef>
            <a:spcAft>
              <a:spcPct val="15000"/>
            </a:spcAft>
            <a:buChar char="••"/>
          </a:pPr>
          <a:r>
            <a:rPr lang="id-ID" sz="2000" kern="1200" dirty="0" smtClean="0"/>
            <a:t>Ada agen perubahan</a:t>
          </a:r>
          <a:endParaRPr lang="id-ID" sz="2000" kern="1200" dirty="0"/>
        </a:p>
        <a:p>
          <a:pPr marL="228600" lvl="1" indent="-228600" algn="l" defTabSz="889000">
            <a:lnSpc>
              <a:spcPct val="90000"/>
            </a:lnSpc>
            <a:spcBef>
              <a:spcPct val="0"/>
            </a:spcBef>
            <a:spcAft>
              <a:spcPct val="15000"/>
            </a:spcAft>
            <a:buChar char="••"/>
          </a:pPr>
          <a:r>
            <a:rPr lang="id-ID" sz="2000" kern="1200" dirty="0" smtClean="0"/>
            <a:t>Adanya dukungan penerapan syariat Islam</a:t>
          </a:r>
          <a:endParaRPr lang="id-ID" sz="2000" kern="1200" dirty="0"/>
        </a:p>
        <a:p>
          <a:pPr marL="228600" lvl="1" indent="-228600" algn="l" defTabSz="889000">
            <a:lnSpc>
              <a:spcPct val="90000"/>
            </a:lnSpc>
            <a:spcBef>
              <a:spcPct val="0"/>
            </a:spcBef>
            <a:spcAft>
              <a:spcPct val="15000"/>
            </a:spcAft>
            <a:buChar char="••"/>
          </a:pPr>
          <a:r>
            <a:rPr lang="id-ID" sz="2000" kern="1200" dirty="0" smtClean="0"/>
            <a:t>Adanya penolakan, stigmatisasi negatif dll terhadap isu penerapan syariat Islam</a:t>
          </a:r>
          <a:endParaRPr lang="id-ID" sz="2000" kern="1200" dirty="0"/>
        </a:p>
      </dsp:txBody>
      <dsp:txXfrm>
        <a:off x="2861071" y="794181"/>
        <a:ext cx="2507456" cy="3513599"/>
      </dsp:txXfrm>
    </dsp:sp>
    <dsp:sp modelId="{97E90890-1B46-4E1B-A68F-C747AE8CC4FC}">
      <dsp:nvSpPr>
        <dsp:cNvPr id="0" name=""/>
        <dsp:cNvSpPr/>
      </dsp:nvSpPr>
      <dsp:spPr>
        <a:xfrm>
          <a:off x="5719571" y="218181"/>
          <a:ext cx="2507456" cy="576000"/>
        </a:xfrm>
        <a:prstGeom prst="rect">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w="9525" cap="flat" cmpd="sng" algn="ctr">
          <a:solidFill>
            <a:schemeClr val="accent3">
              <a:hueOff val="11250264"/>
              <a:satOff val="-16880"/>
              <a:lumOff val="-2745"/>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id-ID" sz="2000" kern="1200" dirty="0" smtClean="0"/>
            <a:t>I’tiqod</a:t>
          </a:r>
          <a:endParaRPr lang="id-ID" sz="2000" kern="1200" dirty="0"/>
        </a:p>
      </dsp:txBody>
      <dsp:txXfrm>
        <a:off x="5719571" y="218181"/>
        <a:ext cx="2507456" cy="576000"/>
      </dsp:txXfrm>
    </dsp:sp>
    <dsp:sp modelId="{206E8E7E-BD47-487E-B5B4-5B0D37D4C8F5}">
      <dsp:nvSpPr>
        <dsp:cNvPr id="0" name=""/>
        <dsp:cNvSpPr/>
      </dsp:nvSpPr>
      <dsp:spPr>
        <a:xfrm>
          <a:off x="5719571" y="794181"/>
          <a:ext cx="2507456" cy="3513599"/>
        </a:xfrm>
        <a:prstGeom prst="rect">
          <a:avLst/>
        </a:prstGeom>
        <a:solidFill>
          <a:schemeClr val="accent3">
            <a:tint val="40000"/>
            <a:alpha val="90000"/>
            <a:hueOff val="10716850"/>
            <a:satOff val="-13793"/>
            <a:lumOff val="-1075"/>
            <a:alphaOff val="0"/>
          </a:schemeClr>
        </a:solidFill>
        <a:ln w="9525" cap="flat" cmpd="sng" algn="ctr">
          <a:solidFill>
            <a:schemeClr val="accent3">
              <a:tint val="40000"/>
              <a:alpha val="90000"/>
              <a:hueOff val="10716850"/>
              <a:satOff val="-13793"/>
              <a:lumOff val="-1075"/>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id-ID" sz="2000" kern="1200" dirty="0" smtClean="0"/>
            <a:t>Janji Alah (QS 24:55, 7:96 dll.)</a:t>
          </a:r>
          <a:endParaRPr lang="id-ID" sz="2000" kern="1200" dirty="0"/>
        </a:p>
        <a:p>
          <a:pPr marL="228600" lvl="1" indent="-228600" algn="l" defTabSz="889000">
            <a:lnSpc>
              <a:spcPct val="90000"/>
            </a:lnSpc>
            <a:spcBef>
              <a:spcPct val="0"/>
            </a:spcBef>
            <a:spcAft>
              <a:spcPct val="15000"/>
            </a:spcAft>
            <a:buChar char="••"/>
          </a:pPr>
          <a:r>
            <a:rPr lang="id-ID" sz="2000" kern="1200" dirty="0" smtClean="0"/>
            <a:t>Janji Nabi saw (HR. Ahmad)</a:t>
          </a:r>
          <a:endParaRPr lang="id-ID" sz="2000" kern="1200" dirty="0"/>
        </a:p>
      </dsp:txBody>
      <dsp:txXfrm>
        <a:off x="5719571" y="794181"/>
        <a:ext cx="2507456" cy="3513599"/>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7#1">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7#2">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C5DF7C-4894-4EF5-9466-8CC1847B8DAD}" type="datetimeFigureOut">
              <a:rPr lang="id-ID" smtClean="0"/>
              <a:pPr/>
              <a:t>14/03/2012</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4DC1A2-8A40-44B0-929C-C89DE388AFAB}" type="slidenum">
              <a:rPr lang="id-ID" smtClean="0"/>
              <a:pPr/>
              <a:t>‹#›</a:t>
            </a:fld>
            <a:endParaRPr lang="id-ID"/>
          </a:p>
        </p:txBody>
      </p:sp>
    </p:spTree>
    <p:extLst>
      <p:ext uri="{BB962C8B-B14F-4D97-AF65-F5344CB8AC3E}">
        <p14:creationId xmlns:p14="http://schemas.microsoft.com/office/powerpoint/2010/main" val="20639416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dirty="0"/>
          </a:p>
        </p:txBody>
      </p:sp>
      <p:sp>
        <p:nvSpPr>
          <p:cNvPr id="4" name="Slide Number Placeholder 3"/>
          <p:cNvSpPr>
            <a:spLocks noGrp="1"/>
          </p:cNvSpPr>
          <p:nvPr>
            <p:ph type="sldNum" sz="quarter" idx="10"/>
          </p:nvPr>
        </p:nvSpPr>
        <p:spPr/>
        <p:txBody>
          <a:bodyPr/>
          <a:lstStyle/>
          <a:p>
            <a:fld id="{3E4DC1A2-8A40-44B0-929C-C89DE388AFAB}" type="slidenum">
              <a:rPr lang="id-ID" smtClean="0"/>
              <a:pPr/>
              <a:t>10</a:t>
            </a:fld>
            <a:endParaRPr lang="id-ID"/>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a:solidFill>
              <a:srgbClr val="000000"/>
            </a:solidFill>
            <a:miter lim="800000"/>
            <a:headEnd/>
            <a:tailEnd/>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pPr eaLnBrk="1" hangingPunct="1">
              <a:spcBef>
                <a:spcPct val="0"/>
              </a:spcBef>
            </a:pPr>
            <a:endParaRPr lang="id-ID" smtClean="0"/>
          </a:p>
        </p:txBody>
      </p:sp>
      <p:sp>
        <p:nvSpPr>
          <p:cNvPr id="21508" name="Slide Number Placeholder 3"/>
          <p:cNvSpPr txBox="1">
            <a:spLocks noGrp="1"/>
          </p:cNvSpPr>
          <p:nvPr/>
        </p:nvSpPr>
        <p:spPr bwMode="auto">
          <a:xfrm>
            <a:off x="3884241" y="8685069"/>
            <a:ext cx="2972360" cy="45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036" tIns="49517" rIns="99036" bIns="49517" anchor="b"/>
          <a:lstStyle>
            <a:lvl1pPr eaLnBrk="0">
              <a:defRPr>
                <a:solidFill>
                  <a:schemeClr val="bg1"/>
                </a:solidFill>
                <a:latin typeface="Arial" charset="0"/>
              </a:defRPr>
            </a:lvl1pPr>
            <a:lvl2pPr marL="742950" indent="-285750" eaLnBrk="0">
              <a:defRPr>
                <a:solidFill>
                  <a:schemeClr val="bg1"/>
                </a:solidFill>
                <a:latin typeface="Arial" charset="0"/>
              </a:defRPr>
            </a:lvl2pPr>
            <a:lvl3pPr marL="1143000" indent="-228600" eaLnBrk="0">
              <a:defRPr>
                <a:solidFill>
                  <a:schemeClr val="bg1"/>
                </a:solidFill>
                <a:latin typeface="Arial" charset="0"/>
              </a:defRPr>
            </a:lvl3pPr>
            <a:lvl4pPr marL="1600200" indent="-228600" eaLnBrk="0">
              <a:defRPr>
                <a:solidFill>
                  <a:schemeClr val="bg1"/>
                </a:solidFill>
                <a:latin typeface="Arial" charset="0"/>
              </a:defRPr>
            </a:lvl4pPr>
            <a:lvl5pPr marL="2057400" indent="-228600" eaLnBrk="0">
              <a:defRPr>
                <a:solidFill>
                  <a:schemeClr val="bg1"/>
                </a:solidFill>
                <a:latin typeface="Arial" charset="0"/>
              </a:defRPr>
            </a:lvl5pPr>
            <a:lvl6pPr marL="2514600" indent="-228600" defTabSz="455613" eaLnBrk="0" fontAlgn="base" hangingPunct="0">
              <a:lnSpc>
                <a:spcPct val="93000"/>
              </a:lnSpc>
              <a:spcBef>
                <a:spcPct val="0"/>
              </a:spcBef>
              <a:spcAft>
                <a:spcPct val="0"/>
              </a:spcAft>
              <a:buClr>
                <a:srgbClr val="000000"/>
              </a:buClr>
              <a:buSzPct val="45000"/>
              <a:buFont typeface="Wingdings" charset="2"/>
              <a:defRPr>
                <a:solidFill>
                  <a:schemeClr val="bg1"/>
                </a:solidFill>
                <a:latin typeface="Arial" charset="0"/>
              </a:defRPr>
            </a:lvl6pPr>
            <a:lvl7pPr marL="2971800" indent="-228600" defTabSz="455613" eaLnBrk="0" fontAlgn="base" hangingPunct="0">
              <a:lnSpc>
                <a:spcPct val="93000"/>
              </a:lnSpc>
              <a:spcBef>
                <a:spcPct val="0"/>
              </a:spcBef>
              <a:spcAft>
                <a:spcPct val="0"/>
              </a:spcAft>
              <a:buClr>
                <a:srgbClr val="000000"/>
              </a:buClr>
              <a:buSzPct val="45000"/>
              <a:buFont typeface="Wingdings" charset="2"/>
              <a:defRPr>
                <a:solidFill>
                  <a:schemeClr val="bg1"/>
                </a:solidFill>
                <a:latin typeface="Arial" charset="0"/>
              </a:defRPr>
            </a:lvl7pPr>
            <a:lvl8pPr marL="3429000" indent="-228600" defTabSz="455613" eaLnBrk="0" fontAlgn="base" hangingPunct="0">
              <a:lnSpc>
                <a:spcPct val="93000"/>
              </a:lnSpc>
              <a:spcBef>
                <a:spcPct val="0"/>
              </a:spcBef>
              <a:spcAft>
                <a:spcPct val="0"/>
              </a:spcAft>
              <a:buClr>
                <a:srgbClr val="000000"/>
              </a:buClr>
              <a:buSzPct val="45000"/>
              <a:buFont typeface="Wingdings" charset="2"/>
              <a:defRPr>
                <a:solidFill>
                  <a:schemeClr val="bg1"/>
                </a:solidFill>
                <a:latin typeface="Arial" charset="0"/>
              </a:defRPr>
            </a:lvl8pPr>
            <a:lvl9pPr marL="3886200" indent="-228600" defTabSz="455613" eaLnBrk="0" fontAlgn="base" hangingPunct="0">
              <a:lnSpc>
                <a:spcPct val="93000"/>
              </a:lnSpc>
              <a:spcBef>
                <a:spcPct val="0"/>
              </a:spcBef>
              <a:spcAft>
                <a:spcPct val="0"/>
              </a:spcAft>
              <a:buClr>
                <a:srgbClr val="000000"/>
              </a:buClr>
              <a:buSzPct val="45000"/>
              <a:buFont typeface="Wingdings" charset="2"/>
              <a:defRPr>
                <a:solidFill>
                  <a:schemeClr val="bg1"/>
                </a:solidFill>
                <a:latin typeface="Arial" charset="0"/>
              </a:defRPr>
            </a:lvl9pPr>
          </a:lstStyle>
          <a:p>
            <a:pPr algn="r" eaLnBrk="1"/>
            <a:fld id="{1790C975-4C55-4383-B430-0C4F986880C6}" type="slidenum">
              <a:rPr lang="en-US" sz="1300">
                <a:latin typeface="Calibri" pitchFamily="34" charset="0"/>
              </a:rPr>
              <a:pPr algn="r" eaLnBrk="1"/>
              <a:t>24</a:t>
            </a:fld>
            <a:endParaRPr lang="en-US" sz="130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88F61E3C-814D-4D28-84A0-D5A7724678E2}" type="datetimeFigureOut">
              <a:rPr lang="id-ID" smtClean="0"/>
              <a:pPr/>
              <a:t>14/03/2012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A4A2602-440F-42E9-8B0D-E9DBB93DB73C}"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88F61E3C-814D-4D28-84A0-D5A7724678E2}" type="datetimeFigureOut">
              <a:rPr lang="id-ID" smtClean="0"/>
              <a:pPr/>
              <a:t>14/03/2012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A4A2602-440F-42E9-8B0D-E9DBB93DB73C}"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88F61E3C-814D-4D28-84A0-D5A7724678E2}" type="datetimeFigureOut">
              <a:rPr lang="id-ID" smtClean="0"/>
              <a:pPr/>
              <a:t>14/03/2012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A4A2602-440F-42E9-8B0D-E9DBB93DB73C}"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88F61E3C-814D-4D28-84A0-D5A7724678E2}" type="datetimeFigureOut">
              <a:rPr lang="id-ID" smtClean="0"/>
              <a:pPr/>
              <a:t>14/03/2012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A4A2602-440F-42E9-8B0D-E9DBB93DB73C}"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F61E3C-814D-4D28-84A0-D5A7724678E2}" type="datetimeFigureOut">
              <a:rPr lang="id-ID" smtClean="0"/>
              <a:pPr/>
              <a:t>14/03/2012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A4A2602-440F-42E9-8B0D-E9DBB93DB73C}"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88F61E3C-814D-4D28-84A0-D5A7724678E2}" type="datetimeFigureOut">
              <a:rPr lang="id-ID" smtClean="0"/>
              <a:pPr/>
              <a:t>14/03/2012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A4A2602-440F-42E9-8B0D-E9DBB93DB73C}"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88F61E3C-814D-4D28-84A0-D5A7724678E2}" type="datetimeFigureOut">
              <a:rPr lang="id-ID" smtClean="0"/>
              <a:pPr/>
              <a:t>14/03/2012</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7A4A2602-440F-42E9-8B0D-E9DBB93DB73C}"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88F61E3C-814D-4D28-84A0-D5A7724678E2}" type="datetimeFigureOut">
              <a:rPr lang="id-ID" smtClean="0"/>
              <a:pPr/>
              <a:t>14/03/2012</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7A4A2602-440F-42E9-8B0D-E9DBB93DB73C}"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F61E3C-814D-4D28-84A0-D5A7724678E2}" type="datetimeFigureOut">
              <a:rPr lang="id-ID" smtClean="0"/>
              <a:pPr/>
              <a:t>14/03/2012</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7A4A2602-440F-42E9-8B0D-E9DBB93DB73C}"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F61E3C-814D-4D28-84A0-D5A7724678E2}" type="datetimeFigureOut">
              <a:rPr lang="id-ID" smtClean="0"/>
              <a:pPr/>
              <a:t>14/03/2012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A4A2602-440F-42E9-8B0D-E9DBB93DB73C}"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F61E3C-814D-4D28-84A0-D5A7724678E2}" type="datetimeFigureOut">
              <a:rPr lang="id-ID" smtClean="0"/>
              <a:pPr/>
              <a:t>14/03/2012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A4A2602-440F-42E9-8B0D-E9DBB93DB73C}"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F61E3C-814D-4D28-84A0-D5A7724678E2}" type="datetimeFigureOut">
              <a:rPr lang="id-ID" smtClean="0"/>
              <a:pPr/>
              <a:t>14/03/2012</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A2602-440F-42E9-8B0D-E9DBB93DB73C}"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6.jpeg"/><Relationship Id="rId7"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jpeg"/><Relationship Id="rId4" Type="http://schemas.openxmlformats.org/officeDocument/2006/relationships/image" Target="../media/image7.jpeg"/></Relationships>
</file>

<file path=ppt/slides/_rels/slide13.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6.jpeg"/><Relationship Id="rId7"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jpeg"/><Relationship Id="rId4" Type="http://schemas.openxmlformats.org/officeDocument/2006/relationships/image" Target="../media/image7.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id-ID"/>
          </a:p>
        </p:txBody>
      </p:sp>
      <p:sp>
        <p:nvSpPr>
          <p:cNvPr id="3" name="Subtitle 2"/>
          <p:cNvSpPr>
            <a:spLocks noGrp="1"/>
          </p:cNvSpPr>
          <p:nvPr>
            <p:ph type="subTitle" idx="1"/>
          </p:nvPr>
        </p:nvSpPr>
        <p:spPr/>
        <p:txBody>
          <a:bodyPr/>
          <a:lstStyle/>
          <a:p>
            <a:endParaRPr lang="id-ID"/>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274638"/>
            <a:ext cx="7901014" cy="1143000"/>
          </a:xfrm>
        </p:spPr>
        <p:txBody>
          <a:bodyPr>
            <a:normAutofit fontScale="90000"/>
          </a:bodyPr>
          <a:lstStyle/>
          <a:p>
            <a:r>
              <a:rPr lang="id-ID" dirty="0" smtClean="0"/>
              <a:t>DASAR HUKUM PENGELOLAAN MIGAS INDONESIA</a:t>
            </a:r>
            <a:endParaRPr lang="id-ID" dirty="0"/>
          </a:p>
        </p:txBody>
      </p:sp>
      <p:sp>
        <p:nvSpPr>
          <p:cNvPr id="3" name="Content Placeholder 2"/>
          <p:cNvSpPr>
            <a:spLocks noGrp="1"/>
          </p:cNvSpPr>
          <p:nvPr>
            <p:ph idx="1"/>
          </p:nvPr>
        </p:nvSpPr>
        <p:spPr/>
        <p:txBody>
          <a:bodyPr/>
          <a:lstStyle/>
          <a:p>
            <a:r>
              <a:rPr lang="id-ID" dirty="0" smtClean="0"/>
              <a:t>UUD 1945 PASAL 33</a:t>
            </a:r>
          </a:p>
          <a:p>
            <a:pPr>
              <a:buNone/>
            </a:pPr>
            <a:endParaRPr lang="id-ID" sz="2000" dirty="0" smtClean="0"/>
          </a:p>
        </p:txBody>
      </p:sp>
      <p:graphicFrame>
        <p:nvGraphicFramePr>
          <p:cNvPr id="4" name="Diagram 3"/>
          <p:cNvGraphicFramePr/>
          <p:nvPr/>
        </p:nvGraphicFramePr>
        <p:xfrm>
          <a:off x="785786" y="2579710"/>
          <a:ext cx="750099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PENGELOLAAN MIGAS</a:t>
            </a:r>
            <a:endParaRPr lang="id-ID" dirty="0"/>
          </a:p>
        </p:txBody>
      </p:sp>
      <p:graphicFrame>
        <p:nvGraphicFramePr>
          <p:cNvPr id="4" name="Content Placeholder 3"/>
          <p:cNvGraphicFramePr>
            <a:graphicFrameLocks noGrp="1"/>
          </p:cNvGraphicFramePr>
          <p:nvPr>
            <p:ph idx="1"/>
          </p:nvPr>
        </p:nvGraphicFramePr>
        <p:xfrm>
          <a:off x="457200" y="1600200"/>
          <a:ext cx="8229600" cy="457708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id-ID" dirty="0" smtClean="0"/>
                        <a:t>Sebelum</a:t>
                      </a:r>
                      <a:r>
                        <a:rPr lang="id-ID" baseline="0" dirty="0" smtClean="0"/>
                        <a:t> Reformasi</a:t>
                      </a:r>
                      <a:endParaRPr lang="id-ID" dirty="0"/>
                    </a:p>
                  </a:txBody>
                  <a:tcPr/>
                </a:tc>
                <a:tc>
                  <a:txBody>
                    <a:bodyPr/>
                    <a:lstStyle/>
                    <a:p>
                      <a:r>
                        <a:rPr lang="id-ID" dirty="0" smtClean="0"/>
                        <a:t>- Setelah Reformasi</a:t>
                      </a:r>
                      <a:endParaRPr lang="id-ID" dirty="0"/>
                    </a:p>
                  </a:txBody>
                  <a:tcPr/>
                </a:tc>
              </a:tr>
              <a:tr h="370840">
                <a:tc>
                  <a:txBody>
                    <a:bodyPr/>
                    <a:lstStyle/>
                    <a:p>
                      <a:r>
                        <a:rPr lang="id-ID" dirty="0" smtClean="0"/>
                        <a:t>- Semangat</a:t>
                      </a:r>
                      <a:r>
                        <a:rPr lang="id-ID" baseline="0" dirty="0" smtClean="0"/>
                        <a:t> Penghapusan Konsesi karena tidak sesuai dengan jiwa dan semangat bangsa merdeka</a:t>
                      </a:r>
                    </a:p>
                    <a:p>
                      <a:pPr>
                        <a:buFontTx/>
                        <a:buChar char="-"/>
                      </a:pPr>
                      <a:r>
                        <a:rPr lang="id-ID" baseline="0" dirty="0" smtClean="0"/>
                        <a:t>Migas kekayaan nasional yang dikuasai Negara, pengusahaannya oleh Negara, dilaksanakan oleh Perusahaan Negara dan status investor sebagai kontraktor PN</a:t>
                      </a:r>
                    </a:p>
                    <a:p>
                      <a:pPr>
                        <a:buFontTx/>
                        <a:buChar char="-"/>
                      </a:pPr>
                      <a:r>
                        <a:rPr lang="id-ID" baseline="0" dirty="0" smtClean="0"/>
                        <a:t> Pertamina satu-satunya PN Migas Nasional menangani seluruh kegiatan Migas termasuk mitra kerja sama dengan IOC</a:t>
                      </a:r>
                    </a:p>
                    <a:p>
                      <a:pPr>
                        <a:buFontTx/>
                        <a:buNone/>
                      </a:pPr>
                      <a:r>
                        <a:rPr lang="id-ID" baseline="0" dirty="0" smtClean="0"/>
                        <a:t>- Dalam Kontrak Production Sharing, Pertamina memegang manajemen usaha pertambangan, resiko investasi di tangan investor</a:t>
                      </a:r>
                      <a:endParaRPr lang="id-ID" dirty="0"/>
                    </a:p>
                  </a:txBody>
                  <a:tcPr/>
                </a:tc>
                <a:tc>
                  <a:txBody>
                    <a:bodyPr/>
                    <a:lstStyle/>
                    <a:p>
                      <a:r>
                        <a:rPr lang="id-ID" dirty="0" smtClean="0"/>
                        <a:t>-Seluruh sektor kegiatan</a:t>
                      </a:r>
                      <a:r>
                        <a:rPr lang="id-ID" baseline="0" dirty="0" smtClean="0"/>
                        <a:t> migas terbuka bagi Badan Usaha dan Bentuk Usaha Tetap (Asing)</a:t>
                      </a:r>
                    </a:p>
                    <a:p>
                      <a:r>
                        <a:rPr lang="id-ID" baseline="0" dirty="0" smtClean="0"/>
                        <a:t>-Mengubah status Pertamina menjadi PT (Persero) dan mengubah fungsi pertamina, sama dengan Badan Usaha maupun Bentuk Usaha Tetap(Asing) baik dalam kegiatan Hulu maupun Hilir</a:t>
                      </a:r>
                      <a:endParaRPr lang="id-ID" baseline="0" dirty="0"/>
                    </a:p>
                    <a:p>
                      <a:r>
                        <a:rPr lang="id-ID" baseline="0" dirty="0" smtClean="0"/>
                        <a:t>-Membentuk BP Migas menggantikan fungsi dalam manajemen Kontrak Kerja Sama(KKS) di hulu. Membentuk BPH Migas menggantikan fungsi pertamina di hilir</a:t>
                      </a:r>
                    </a:p>
                  </a:txBody>
                  <a:tcPr/>
                </a:tc>
              </a:tr>
            </a:tbl>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838200" y="500042"/>
            <a:ext cx="7391400" cy="738188"/>
          </a:xfrm>
          <a:prstGeom prst="rect">
            <a:avLst/>
          </a:prstGeom>
          <a:noFill/>
          <a:ln w="9525">
            <a:noFill/>
            <a:miter lim="800000"/>
            <a:headEnd/>
            <a:tailEnd/>
          </a:ln>
        </p:spPr>
        <p:txBody>
          <a:bodyPr>
            <a:spAutoFit/>
          </a:bodyPr>
          <a:lstStyle/>
          <a:p>
            <a:pPr algn="ctr"/>
            <a:r>
              <a:rPr lang="en-US" sz="2400" b="1" dirty="0">
                <a:latin typeface="Arial Black" pitchFamily="34" charset="0"/>
              </a:rPr>
              <a:t>POLA INTEGRATED SYSTEM</a:t>
            </a:r>
          </a:p>
          <a:p>
            <a:pPr algn="ctr"/>
            <a:r>
              <a:rPr lang="en-US" b="1" dirty="0">
                <a:solidFill>
                  <a:srgbClr val="C00000"/>
                </a:solidFill>
                <a:latin typeface="Arial Black" pitchFamily="34" charset="0"/>
              </a:rPr>
              <a:t>BIAYA POKOK BBM PERTAMINA LEBIH MURAH</a:t>
            </a:r>
          </a:p>
        </p:txBody>
      </p:sp>
      <p:sp>
        <p:nvSpPr>
          <p:cNvPr id="5" name="Rectangle 5"/>
          <p:cNvSpPr>
            <a:spLocks noChangeArrowheads="1"/>
          </p:cNvSpPr>
          <p:nvPr/>
        </p:nvSpPr>
        <p:spPr bwMode="auto">
          <a:xfrm>
            <a:off x="7467600" y="3344842"/>
            <a:ext cx="1198563" cy="2303463"/>
          </a:xfrm>
          <a:prstGeom prst="rect">
            <a:avLst/>
          </a:prstGeom>
          <a:solidFill>
            <a:srgbClr val="C0C0C0"/>
          </a:solidFill>
          <a:ln w="9525">
            <a:miter lim="800000"/>
            <a:headEnd/>
            <a:tailEnd/>
          </a:ln>
          <a:scene3d>
            <a:camera prst="legacyObliqueTopRight"/>
            <a:lightRig rig="legacyFlat3" dir="b"/>
          </a:scene3d>
          <a:sp3d extrusionH="227000" prstMaterial="legacyMatte">
            <a:bevelT w="13500" h="13500" prst="angle"/>
            <a:bevelB w="13500" h="13500" prst="angle"/>
            <a:extrusionClr>
              <a:srgbClr val="C0C0C0"/>
            </a:extrusionClr>
          </a:sp3d>
        </p:spPr>
        <p:txBody>
          <a:bodyPr wrap="none" anchor="ctr">
            <a:flatTx/>
          </a:bodyPr>
          <a:lstStyle/>
          <a:p>
            <a:pPr algn="ctr" eaLnBrk="0" hangingPunct="0"/>
            <a:r>
              <a:rPr lang="en-US" sz="1000" b="1">
                <a:latin typeface="Arial" pitchFamily="34" charset="0"/>
              </a:rPr>
              <a:t>MASYARAKAT</a:t>
            </a:r>
            <a:endParaRPr lang="en-GB" sz="1000" b="1">
              <a:latin typeface="Arial" pitchFamily="34" charset="0"/>
            </a:endParaRPr>
          </a:p>
        </p:txBody>
      </p:sp>
      <p:sp>
        <p:nvSpPr>
          <p:cNvPr id="6" name="AutoShape 6"/>
          <p:cNvSpPr>
            <a:spLocks noChangeArrowheads="1"/>
          </p:cNvSpPr>
          <p:nvPr/>
        </p:nvSpPr>
        <p:spPr bwMode="auto">
          <a:xfrm>
            <a:off x="1763713" y="3740130"/>
            <a:ext cx="298450" cy="528637"/>
          </a:xfrm>
          <a:prstGeom prst="rightArrow">
            <a:avLst>
              <a:gd name="adj1" fmla="val 50000"/>
              <a:gd name="adj2" fmla="val 25000"/>
            </a:avLst>
          </a:prstGeom>
          <a:solidFill>
            <a:srgbClr val="000000"/>
          </a:solidFill>
          <a:ln w="9525">
            <a:solidFill>
              <a:schemeClr val="tx1"/>
            </a:solidFill>
            <a:miter lim="800000"/>
            <a:headEnd/>
            <a:tailEnd/>
          </a:ln>
        </p:spPr>
        <p:txBody>
          <a:bodyPr wrap="none" anchor="ctr"/>
          <a:lstStyle/>
          <a:p>
            <a:pPr eaLnBrk="0" hangingPunct="0"/>
            <a:endParaRPr lang="id-ID" sz="1000">
              <a:latin typeface="Arial" pitchFamily="34" charset="0"/>
            </a:endParaRPr>
          </a:p>
        </p:txBody>
      </p:sp>
      <p:sp>
        <p:nvSpPr>
          <p:cNvPr id="7" name="Rectangle 8"/>
          <p:cNvSpPr>
            <a:spLocks noChangeArrowheads="1"/>
          </p:cNvSpPr>
          <p:nvPr/>
        </p:nvSpPr>
        <p:spPr bwMode="auto">
          <a:xfrm>
            <a:off x="6022975" y="4370367"/>
            <a:ext cx="950913" cy="414338"/>
          </a:xfrm>
          <a:prstGeom prst="rect">
            <a:avLst/>
          </a:prstGeom>
          <a:solidFill>
            <a:srgbClr val="C0C0C0"/>
          </a:solidFill>
          <a:ln w="9525">
            <a:miter lim="800000"/>
            <a:headEnd/>
            <a:tailEnd/>
          </a:ln>
          <a:scene3d>
            <a:camera prst="legacyObliqueTopRight"/>
            <a:lightRig rig="legacyFlat3" dir="b"/>
          </a:scene3d>
          <a:sp3d extrusionH="227000" prstMaterial="legacyMatte">
            <a:bevelT w="13500" h="13500" prst="angle"/>
            <a:bevelB w="13500" h="13500" prst="angle"/>
            <a:extrusionClr>
              <a:srgbClr val="C0C0C0"/>
            </a:extrusionClr>
          </a:sp3d>
        </p:spPr>
        <p:txBody>
          <a:bodyPr wrap="none" anchor="ctr">
            <a:flatTx/>
          </a:bodyPr>
          <a:lstStyle/>
          <a:p>
            <a:pPr algn="ctr" eaLnBrk="0" hangingPunct="0">
              <a:lnSpc>
                <a:spcPct val="80000"/>
              </a:lnSpc>
            </a:pPr>
            <a:r>
              <a:rPr lang="en-US" sz="1000" b="1">
                <a:latin typeface="Arial" pitchFamily="34" charset="0"/>
              </a:rPr>
              <a:t>Retail</a:t>
            </a:r>
          </a:p>
          <a:p>
            <a:pPr algn="ctr" eaLnBrk="0" hangingPunct="0">
              <a:lnSpc>
                <a:spcPct val="80000"/>
              </a:lnSpc>
            </a:pPr>
            <a:r>
              <a:rPr lang="en-US" sz="1000" b="1">
                <a:latin typeface="Arial" pitchFamily="34" charset="0"/>
              </a:rPr>
              <a:t>SPBU</a:t>
            </a:r>
            <a:endParaRPr lang="en-GB" sz="1000" b="1">
              <a:latin typeface="Arial" pitchFamily="34" charset="0"/>
            </a:endParaRPr>
          </a:p>
        </p:txBody>
      </p:sp>
      <p:sp>
        <p:nvSpPr>
          <p:cNvPr id="8" name="Rectangle 17"/>
          <p:cNvSpPr>
            <a:spLocks noChangeArrowheads="1"/>
          </p:cNvSpPr>
          <p:nvPr/>
        </p:nvSpPr>
        <p:spPr bwMode="auto">
          <a:xfrm>
            <a:off x="4699000" y="4370367"/>
            <a:ext cx="950913" cy="414338"/>
          </a:xfrm>
          <a:prstGeom prst="rect">
            <a:avLst/>
          </a:prstGeom>
          <a:solidFill>
            <a:srgbClr val="C0C0C0"/>
          </a:solidFill>
          <a:ln w="9525">
            <a:miter lim="800000"/>
            <a:headEnd/>
            <a:tailEnd/>
          </a:ln>
          <a:scene3d>
            <a:camera prst="legacyObliqueTopRight"/>
            <a:lightRig rig="legacyFlat3" dir="b"/>
          </a:scene3d>
          <a:sp3d extrusionH="227000" prstMaterial="legacyMatte">
            <a:bevelT w="13500" h="13500" prst="angle"/>
            <a:bevelB w="13500" h="13500" prst="angle"/>
            <a:extrusionClr>
              <a:srgbClr val="C0C0C0"/>
            </a:extrusionClr>
          </a:sp3d>
        </p:spPr>
        <p:txBody>
          <a:bodyPr wrap="none" anchor="ctr">
            <a:flatTx/>
          </a:bodyPr>
          <a:lstStyle/>
          <a:p>
            <a:pPr algn="ctr" eaLnBrk="0" hangingPunct="0">
              <a:lnSpc>
                <a:spcPct val="80000"/>
              </a:lnSpc>
            </a:pPr>
            <a:r>
              <a:rPr lang="en-US" sz="1000" b="1">
                <a:latin typeface="Arial" pitchFamily="34" charset="0"/>
              </a:rPr>
              <a:t>Transportasi</a:t>
            </a:r>
          </a:p>
          <a:p>
            <a:pPr algn="ctr" eaLnBrk="0" hangingPunct="0">
              <a:lnSpc>
                <a:spcPct val="80000"/>
              </a:lnSpc>
            </a:pPr>
            <a:r>
              <a:rPr lang="en-US" sz="1000" b="1">
                <a:latin typeface="Arial" pitchFamily="34" charset="0"/>
              </a:rPr>
              <a:t>&amp;</a:t>
            </a:r>
          </a:p>
          <a:p>
            <a:pPr algn="ctr" eaLnBrk="0" hangingPunct="0">
              <a:lnSpc>
                <a:spcPct val="80000"/>
              </a:lnSpc>
            </a:pPr>
            <a:r>
              <a:rPr lang="en-US" sz="1000" b="1">
                <a:latin typeface="Arial" pitchFamily="34" charset="0"/>
              </a:rPr>
              <a:t>Distribusi</a:t>
            </a:r>
            <a:endParaRPr lang="en-GB" sz="1000" b="1">
              <a:latin typeface="Arial" pitchFamily="34" charset="0"/>
            </a:endParaRPr>
          </a:p>
        </p:txBody>
      </p:sp>
      <p:sp>
        <p:nvSpPr>
          <p:cNvPr id="9" name="Rectangle 20"/>
          <p:cNvSpPr>
            <a:spLocks noChangeArrowheads="1"/>
          </p:cNvSpPr>
          <p:nvPr/>
        </p:nvSpPr>
        <p:spPr bwMode="auto">
          <a:xfrm>
            <a:off x="3375025" y="4370367"/>
            <a:ext cx="950913" cy="414338"/>
          </a:xfrm>
          <a:prstGeom prst="rect">
            <a:avLst/>
          </a:prstGeom>
          <a:solidFill>
            <a:srgbClr val="C0C0C0"/>
          </a:solidFill>
          <a:ln w="9525">
            <a:miter lim="800000"/>
            <a:headEnd/>
            <a:tailEnd/>
          </a:ln>
          <a:scene3d>
            <a:camera prst="legacyObliqueTopRight"/>
            <a:lightRig rig="legacyFlat3" dir="b"/>
          </a:scene3d>
          <a:sp3d extrusionH="227000" prstMaterial="legacyMatte">
            <a:bevelT w="13500" h="13500" prst="angle"/>
            <a:bevelB w="13500" h="13500" prst="angle"/>
            <a:extrusionClr>
              <a:srgbClr val="C0C0C0"/>
            </a:extrusionClr>
          </a:sp3d>
        </p:spPr>
        <p:txBody>
          <a:bodyPr wrap="none" anchor="ctr">
            <a:flatTx/>
          </a:bodyPr>
          <a:lstStyle/>
          <a:p>
            <a:pPr algn="ctr" eaLnBrk="0" hangingPunct="0">
              <a:lnSpc>
                <a:spcPct val="80000"/>
              </a:lnSpc>
            </a:pPr>
            <a:r>
              <a:rPr lang="en-US" sz="1000" b="1">
                <a:latin typeface="Arial" pitchFamily="34" charset="0"/>
              </a:rPr>
              <a:t>Storage/</a:t>
            </a:r>
          </a:p>
          <a:p>
            <a:pPr algn="ctr" eaLnBrk="0" hangingPunct="0">
              <a:lnSpc>
                <a:spcPct val="80000"/>
              </a:lnSpc>
            </a:pPr>
            <a:r>
              <a:rPr lang="en-US" sz="1000" b="1">
                <a:latin typeface="Arial" pitchFamily="34" charset="0"/>
              </a:rPr>
              <a:t>Whole</a:t>
            </a:r>
          </a:p>
          <a:p>
            <a:pPr algn="ctr" eaLnBrk="0" hangingPunct="0">
              <a:lnSpc>
                <a:spcPct val="80000"/>
              </a:lnSpc>
            </a:pPr>
            <a:r>
              <a:rPr lang="en-US" sz="1000" b="1">
                <a:latin typeface="Arial" pitchFamily="34" charset="0"/>
              </a:rPr>
              <a:t>Seller</a:t>
            </a:r>
            <a:endParaRPr lang="en-GB" sz="1000" b="1">
              <a:latin typeface="Arial" pitchFamily="34" charset="0"/>
            </a:endParaRPr>
          </a:p>
        </p:txBody>
      </p:sp>
      <p:sp>
        <p:nvSpPr>
          <p:cNvPr id="10" name="Rectangle 23"/>
          <p:cNvSpPr>
            <a:spLocks noChangeArrowheads="1"/>
          </p:cNvSpPr>
          <p:nvPr/>
        </p:nvSpPr>
        <p:spPr bwMode="auto">
          <a:xfrm>
            <a:off x="2051050" y="4370367"/>
            <a:ext cx="950913" cy="414338"/>
          </a:xfrm>
          <a:prstGeom prst="rect">
            <a:avLst/>
          </a:prstGeom>
          <a:solidFill>
            <a:srgbClr val="C0C0C0"/>
          </a:solidFill>
          <a:ln w="9525">
            <a:miter lim="800000"/>
            <a:headEnd/>
            <a:tailEnd/>
          </a:ln>
          <a:scene3d>
            <a:camera prst="legacyObliqueTopRight"/>
            <a:lightRig rig="legacyFlat3" dir="b"/>
          </a:scene3d>
          <a:sp3d extrusionH="227000" prstMaterial="legacyMatte">
            <a:bevelT w="13500" h="13500" prst="angle"/>
            <a:bevelB w="13500" h="13500" prst="angle"/>
            <a:extrusionClr>
              <a:srgbClr val="C0C0C0"/>
            </a:extrusionClr>
          </a:sp3d>
        </p:spPr>
        <p:txBody>
          <a:bodyPr wrap="none" anchor="ctr">
            <a:flatTx/>
          </a:bodyPr>
          <a:lstStyle/>
          <a:p>
            <a:pPr algn="ctr" eaLnBrk="0" hangingPunct="0">
              <a:lnSpc>
                <a:spcPct val="80000"/>
              </a:lnSpc>
            </a:pPr>
            <a:r>
              <a:rPr lang="en-US" sz="1000" b="1">
                <a:latin typeface="Arial" pitchFamily="34" charset="0"/>
              </a:rPr>
              <a:t>Kilang</a:t>
            </a:r>
            <a:endParaRPr lang="en-GB" sz="1000" b="1">
              <a:latin typeface="Arial" pitchFamily="34" charset="0"/>
            </a:endParaRPr>
          </a:p>
        </p:txBody>
      </p:sp>
      <p:sp>
        <p:nvSpPr>
          <p:cNvPr id="11" name="Rectangle 25"/>
          <p:cNvSpPr>
            <a:spLocks noChangeArrowheads="1"/>
          </p:cNvSpPr>
          <p:nvPr/>
        </p:nvSpPr>
        <p:spPr bwMode="auto">
          <a:xfrm>
            <a:off x="727075" y="4370367"/>
            <a:ext cx="950913" cy="414338"/>
          </a:xfrm>
          <a:prstGeom prst="rect">
            <a:avLst/>
          </a:prstGeom>
          <a:solidFill>
            <a:srgbClr val="C0C0C0"/>
          </a:solidFill>
          <a:ln w="9525">
            <a:miter lim="800000"/>
            <a:headEnd/>
            <a:tailEnd/>
          </a:ln>
          <a:scene3d>
            <a:camera prst="legacyObliqueTopRight"/>
            <a:lightRig rig="legacyFlat3" dir="b"/>
          </a:scene3d>
          <a:sp3d extrusionH="227000" prstMaterial="legacyMatte">
            <a:bevelT w="13500" h="13500" prst="angle"/>
            <a:bevelB w="13500" h="13500" prst="angle"/>
            <a:extrusionClr>
              <a:srgbClr val="C0C0C0"/>
            </a:extrusionClr>
          </a:sp3d>
        </p:spPr>
        <p:txBody>
          <a:bodyPr wrap="none" anchor="ctr">
            <a:flatTx/>
          </a:bodyPr>
          <a:lstStyle/>
          <a:p>
            <a:pPr algn="ctr" eaLnBrk="0" hangingPunct="0">
              <a:lnSpc>
                <a:spcPct val="80000"/>
              </a:lnSpc>
            </a:pPr>
            <a:r>
              <a:rPr lang="en-US" sz="1000" b="1">
                <a:latin typeface="Arial" pitchFamily="34" charset="0"/>
              </a:rPr>
              <a:t>Eksplorasi</a:t>
            </a:r>
          </a:p>
          <a:p>
            <a:pPr algn="ctr" eaLnBrk="0" hangingPunct="0">
              <a:lnSpc>
                <a:spcPct val="80000"/>
              </a:lnSpc>
            </a:pPr>
            <a:r>
              <a:rPr lang="en-US" sz="1000" b="1">
                <a:latin typeface="Arial" pitchFamily="34" charset="0"/>
              </a:rPr>
              <a:t>&amp;</a:t>
            </a:r>
          </a:p>
          <a:p>
            <a:pPr algn="ctr" eaLnBrk="0" hangingPunct="0">
              <a:lnSpc>
                <a:spcPct val="80000"/>
              </a:lnSpc>
            </a:pPr>
            <a:r>
              <a:rPr lang="en-US" sz="1000" b="1">
                <a:latin typeface="Arial" pitchFamily="34" charset="0"/>
              </a:rPr>
              <a:t>Eksploitasi</a:t>
            </a:r>
            <a:endParaRPr lang="en-GB" sz="1000" b="1">
              <a:latin typeface="Arial" pitchFamily="34" charset="0"/>
            </a:endParaRPr>
          </a:p>
        </p:txBody>
      </p:sp>
      <p:pic>
        <p:nvPicPr>
          <p:cNvPr id="12" name="Picture 27" descr="onsh"/>
          <p:cNvPicPr>
            <a:picLocks noChangeAspect="1" noChangeArrowheads="1"/>
          </p:cNvPicPr>
          <p:nvPr/>
        </p:nvPicPr>
        <p:blipFill>
          <a:blip r:embed="rId2">
            <a:lum bright="6000"/>
          </a:blip>
          <a:srcRect b="22926"/>
          <a:stretch>
            <a:fillRect/>
          </a:stretch>
        </p:blipFill>
        <p:spPr bwMode="auto">
          <a:xfrm>
            <a:off x="782638" y="3560742"/>
            <a:ext cx="935037" cy="766763"/>
          </a:xfrm>
          <a:prstGeom prst="rect">
            <a:avLst/>
          </a:prstGeom>
          <a:noFill/>
          <a:ln w="9525">
            <a:solidFill>
              <a:schemeClr val="tx1"/>
            </a:solidFill>
            <a:miter lim="800000"/>
            <a:headEnd/>
            <a:tailEnd/>
          </a:ln>
        </p:spPr>
      </p:pic>
      <p:pic>
        <p:nvPicPr>
          <p:cNvPr id="13" name="Picture 28" descr="SPBU Cikarang"/>
          <p:cNvPicPr>
            <a:picLocks noChangeAspect="1" noChangeArrowheads="1"/>
          </p:cNvPicPr>
          <p:nvPr/>
        </p:nvPicPr>
        <p:blipFill>
          <a:blip r:embed="rId3"/>
          <a:srcRect/>
          <a:stretch>
            <a:fillRect/>
          </a:stretch>
        </p:blipFill>
        <p:spPr bwMode="auto">
          <a:xfrm>
            <a:off x="6089650" y="3560742"/>
            <a:ext cx="936625" cy="781050"/>
          </a:xfrm>
          <a:prstGeom prst="rect">
            <a:avLst/>
          </a:prstGeom>
          <a:noFill/>
          <a:ln w="9525">
            <a:solidFill>
              <a:schemeClr val="tx1"/>
            </a:solidFill>
            <a:miter lim="800000"/>
            <a:headEnd/>
            <a:tailEnd/>
          </a:ln>
        </p:spPr>
      </p:pic>
      <p:pic>
        <p:nvPicPr>
          <p:cNvPr id="14" name="Picture 29" descr="Kapal"/>
          <p:cNvPicPr>
            <a:picLocks noChangeAspect="1" noChangeArrowheads="1"/>
          </p:cNvPicPr>
          <p:nvPr/>
        </p:nvPicPr>
        <p:blipFill>
          <a:blip r:embed="rId4"/>
          <a:srcRect/>
          <a:stretch>
            <a:fillRect/>
          </a:stretch>
        </p:blipFill>
        <p:spPr bwMode="auto">
          <a:xfrm>
            <a:off x="4762500" y="3560742"/>
            <a:ext cx="936625" cy="760413"/>
          </a:xfrm>
          <a:prstGeom prst="rect">
            <a:avLst/>
          </a:prstGeom>
          <a:noFill/>
          <a:ln w="9525">
            <a:solidFill>
              <a:schemeClr val="tx1"/>
            </a:solidFill>
            <a:miter lim="800000"/>
            <a:headEnd/>
            <a:tailEnd/>
          </a:ln>
        </p:spPr>
      </p:pic>
      <p:pic>
        <p:nvPicPr>
          <p:cNvPr id="15" name="Picture 30" descr="Kilang04"/>
          <p:cNvPicPr>
            <a:picLocks noChangeAspect="1" noChangeArrowheads="1"/>
          </p:cNvPicPr>
          <p:nvPr/>
        </p:nvPicPr>
        <p:blipFill>
          <a:blip r:embed="rId5"/>
          <a:srcRect b="6783"/>
          <a:stretch>
            <a:fillRect/>
          </a:stretch>
        </p:blipFill>
        <p:spPr bwMode="auto">
          <a:xfrm>
            <a:off x="2106613" y="3560742"/>
            <a:ext cx="936625" cy="763588"/>
          </a:xfrm>
          <a:prstGeom prst="rect">
            <a:avLst/>
          </a:prstGeom>
          <a:noFill/>
          <a:ln w="9525">
            <a:solidFill>
              <a:schemeClr val="tx1"/>
            </a:solidFill>
            <a:miter lim="800000"/>
            <a:headEnd/>
            <a:tailEnd/>
          </a:ln>
        </p:spPr>
      </p:pic>
      <p:pic>
        <p:nvPicPr>
          <p:cNvPr id="16" name="Picture 31" descr="illustrasi02b"/>
          <p:cNvPicPr>
            <a:picLocks noChangeAspect="1" noChangeArrowheads="1"/>
          </p:cNvPicPr>
          <p:nvPr/>
        </p:nvPicPr>
        <p:blipFill>
          <a:blip r:embed="rId6"/>
          <a:srcRect l="54434" t="13075" r="5800" b="1959"/>
          <a:stretch>
            <a:fillRect/>
          </a:stretch>
        </p:blipFill>
        <p:spPr bwMode="auto">
          <a:xfrm>
            <a:off x="3433763" y="3560742"/>
            <a:ext cx="939800" cy="757238"/>
          </a:xfrm>
          <a:prstGeom prst="rect">
            <a:avLst/>
          </a:prstGeom>
          <a:noFill/>
          <a:ln w="9525">
            <a:solidFill>
              <a:schemeClr val="tx1"/>
            </a:solidFill>
            <a:miter lim="800000"/>
            <a:headEnd/>
            <a:tailEnd/>
          </a:ln>
        </p:spPr>
      </p:pic>
      <p:sp>
        <p:nvSpPr>
          <p:cNvPr id="17" name="AutoShape 32"/>
          <p:cNvSpPr>
            <a:spLocks noChangeArrowheads="1"/>
          </p:cNvSpPr>
          <p:nvPr/>
        </p:nvSpPr>
        <p:spPr bwMode="auto">
          <a:xfrm>
            <a:off x="3095625" y="3740130"/>
            <a:ext cx="298450" cy="528637"/>
          </a:xfrm>
          <a:prstGeom prst="rightArrow">
            <a:avLst>
              <a:gd name="adj1" fmla="val 50000"/>
              <a:gd name="adj2" fmla="val 25000"/>
            </a:avLst>
          </a:prstGeom>
          <a:solidFill>
            <a:srgbClr val="000000"/>
          </a:solidFill>
          <a:ln w="9525">
            <a:solidFill>
              <a:schemeClr val="tx1"/>
            </a:solidFill>
            <a:miter lim="800000"/>
            <a:headEnd/>
            <a:tailEnd/>
          </a:ln>
        </p:spPr>
        <p:txBody>
          <a:bodyPr wrap="none" anchor="ctr"/>
          <a:lstStyle/>
          <a:p>
            <a:pPr eaLnBrk="0" hangingPunct="0"/>
            <a:endParaRPr lang="id-ID" sz="1000">
              <a:latin typeface="Arial" pitchFamily="34" charset="0"/>
            </a:endParaRPr>
          </a:p>
        </p:txBody>
      </p:sp>
      <p:sp>
        <p:nvSpPr>
          <p:cNvPr id="18" name="AutoShape 33"/>
          <p:cNvSpPr>
            <a:spLocks noChangeArrowheads="1"/>
          </p:cNvSpPr>
          <p:nvPr/>
        </p:nvSpPr>
        <p:spPr bwMode="auto">
          <a:xfrm>
            <a:off x="4427538" y="3741717"/>
            <a:ext cx="298450" cy="528638"/>
          </a:xfrm>
          <a:prstGeom prst="rightArrow">
            <a:avLst>
              <a:gd name="adj1" fmla="val 50000"/>
              <a:gd name="adj2" fmla="val 25000"/>
            </a:avLst>
          </a:prstGeom>
          <a:solidFill>
            <a:srgbClr val="000000"/>
          </a:solidFill>
          <a:ln w="9525">
            <a:solidFill>
              <a:schemeClr val="tx1"/>
            </a:solidFill>
            <a:miter lim="800000"/>
            <a:headEnd/>
            <a:tailEnd/>
          </a:ln>
        </p:spPr>
        <p:txBody>
          <a:bodyPr wrap="none" anchor="ctr"/>
          <a:lstStyle/>
          <a:p>
            <a:pPr eaLnBrk="0" hangingPunct="0"/>
            <a:endParaRPr lang="id-ID" sz="1000">
              <a:latin typeface="Arial" pitchFamily="34" charset="0"/>
            </a:endParaRPr>
          </a:p>
        </p:txBody>
      </p:sp>
      <p:sp>
        <p:nvSpPr>
          <p:cNvPr id="19" name="AutoShape 34"/>
          <p:cNvSpPr>
            <a:spLocks noChangeArrowheads="1"/>
          </p:cNvSpPr>
          <p:nvPr/>
        </p:nvSpPr>
        <p:spPr bwMode="auto">
          <a:xfrm>
            <a:off x="5759450" y="3741717"/>
            <a:ext cx="298450" cy="528638"/>
          </a:xfrm>
          <a:prstGeom prst="rightArrow">
            <a:avLst>
              <a:gd name="adj1" fmla="val 50000"/>
              <a:gd name="adj2" fmla="val 25000"/>
            </a:avLst>
          </a:prstGeom>
          <a:solidFill>
            <a:srgbClr val="000000"/>
          </a:solidFill>
          <a:ln w="9525">
            <a:solidFill>
              <a:schemeClr val="tx1"/>
            </a:solidFill>
            <a:miter lim="800000"/>
            <a:headEnd/>
            <a:tailEnd/>
          </a:ln>
        </p:spPr>
        <p:txBody>
          <a:bodyPr wrap="none" anchor="ctr"/>
          <a:lstStyle/>
          <a:p>
            <a:pPr eaLnBrk="0" hangingPunct="0"/>
            <a:endParaRPr lang="id-ID" sz="1000">
              <a:latin typeface="Arial" pitchFamily="34" charset="0"/>
            </a:endParaRPr>
          </a:p>
        </p:txBody>
      </p:sp>
      <p:sp>
        <p:nvSpPr>
          <p:cNvPr id="20" name="AutoShape 35"/>
          <p:cNvSpPr>
            <a:spLocks noChangeArrowheads="1"/>
          </p:cNvSpPr>
          <p:nvPr/>
        </p:nvSpPr>
        <p:spPr bwMode="auto">
          <a:xfrm>
            <a:off x="7092950" y="3741717"/>
            <a:ext cx="298450" cy="528638"/>
          </a:xfrm>
          <a:prstGeom prst="rightArrow">
            <a:avLst>
              <a:gd name="adj1" fmla="val 50000"/>
              <a:gd name="adj2" fmla="val 25000"/>
            </a:avLst>
          </a:prstGeom>
          <a:solidFill>
            <a:srgbClr val="000000"/>
          </a:solidFill>
          <a:ln w="9525">
            <a:solidFill>
              <a:schemeClr val="tx1"/>
            </a:solidFill>
            <a:miter lim="800000"/>
            <a:headEnd/>
            <a:tailEnd/>
          </a:ln>
        </p:spPr>
        <p:txBody>
          <a:bodyPr wrap="none" anchor="ctr"/>
          <a:lstStyle/>
          <a:p>
            <a:pPr eaLnBrk="0" hangingPunct="0"/>
            <a:endParaRPr lang="id-ID" sz="1000">
              <a:latin typeface="Arial" pitchFamily="34" charset="0"/>
            </a:endParaRPr>
          </a:p>
        </p:txBody>
      </p:sp>
      <p:sp>
        <p:nvSpPr>
          <p:cNvPr id="21" name="Rectangle 42"/>
          <p:cNvSpPr>
            <a:spLocks noChangeArrowheads="1"/>
          </p:cNvSpPr>
          <p:nvPr/>
        </p:nvSpPr>
        <p:spPr bwMode="auto">
          <a:xfrm>
            <a:off x="179388" y="1976417"/>
            <a:ext cx="8785225" cy="1223963"/>
          </a:xfrm>
          <a:prstGeom prst="rect">
            <a:avLst/>
          </a:prstGeom>
          <a:solidFill>
            <a:srgbClr val="FFFF00"/>
          </a:solidFill>
          <a:ln w="9525">
            <a:noFill/>
            <a:miter lim="800000"/>
            <a:headEnd/>
            <a:tailEnd/>
          </a:ln>
        </p:spPr>
        <p:txBody>
          <a:bodyPr wrap="none" anchor="ctr"/>
          <a:lstStyle/>
          <a:p>
            <a:pPr eaLnBrk="0" hangingPunct="0"/>
            <a:endParaRPr lang="id-ID" sz="1000">
              <a:latin typeface="Arial" pitchFamily="34" charset="0"/>
            </a:endParaRPr>
          </a:p>
        </p:txBody>
      </p:sp>
      <p:sp>
        <p:nvSpPr>
          <p:cNvPr id="22" name="Text Box 43"/>
          <p:cNvSpPr txBox="1">
            <a:spLocks noChangeArrowheads="1"/>
          </p:cNvSpPr>
          <p:nvPr/>
        </p:nvSpPr>
        <p:spPr bwMode="auto">
          <a:xfrm>
            <a:off x="433388" y="2216130"/>
            <a:ext cx="1450975" cy="730250"/>
          </a:xfrm>
          <a:prstGeom prst="rect">
            <a:avLst/>
          </a:prstGeom>
          <a:solidFill>
            <a:srgbClr val="000000"/>
          </a:solidFill>
          <a:ln w="9525">
            <a:noFill/>
            <a:miter lim="800000"/>
            <a:headEnd/>
            <a:tailEnd/>
          </a:ln>
        </p:spPr>
        <p:txBody>
          <a:bodyPr wrap="none">
            <a:spAutoFit/>
          </a:bodyPr>
          <a:lstStyle/>
          <a:p>
            <a:pPr algn="ctr" eaLnBrk="0" hangingPunct="0"/>
            <a:r>
              <a:rPr lang="en-US" sz="1400" b="1">
                <a:solidFill>
                  <a:srgbClr val="FFFF00"/>
                </a:solidFill>
                <a:latin typeface="Arial Narrow" pitchFamily="34" charset="0"/>
              </a:rPr>
              <a:t>UU No.8/1971</a:t>
            </a:r>
          </a:p>
          <a:p>
            <a:pPr algn="ctr" eaLnBrk="0" hangingPunct="0"/>
            <a:r>
              <a:rPr lang="en-US" sz="1400" b="1">
                <a:solidFill>
                  <a:srgbClr val="FFFF00"/>
                </a:solidFill>
                <a:latin typeface="Arial Narrow" pitchFamily="34" charset="0"/>
              </a:rPr>
              <a:t>PERTAMINA/</a:t>
            </a:r>
          </a:p>
          <a:p>
            <a:pPr algn="ctr" eaLnBrk="0" hangingPunct="0"/>
            <a:r>
              <a:rPr lang="en-US" sz="1400" b="1">
                <a:latin typeface="Arial Narrow" pitchFamily="34" charset="0"/>
              </a:rPr>
              <a:t>Integrated System</a:t>
            </a:r>
            <a:endParaRPr lang="en-GB" sz="1400" b="1">
              <a:latin typeface="Arial Narrow" pitchFamily="34" charset="0"/>
            </a:endParaRPr>
          </a:p>
        </p:txBody>
      </p:sp>
      <p:sp>
        <p:nvSpPr>
          <p:cNvPr id="23" name="Text Box 44"/>
          <p:cNvSpPr txBox="1">
            <a:spLocks noChangeArrowheads="1"/>
          </p:cNvSpPr>
          <p:nvPr/>
        </p:nvSpPr>
        <p:spPr bwMode="auto">
          <a:xfrm>
            <a:off x="2155825" y="2278042"/>
            <a:ext cx="608013" cy="320675"/>
          </a:xfrm>
          <a:prstGeom prst="rect">
            <a:avLst/>
          </a:prstGeom>
          <a:noFill/>
          <a:ln w="9525">
            <a:noFill/>
            <a:miter lim="800000"/>
            <a:headEnd/>
            <a:tailEnd/>
          </a:ln>
        </p:spPr>
        <p:txBody>
          <a:bodyPr wrap="none">
            <a:spAutoFit/>
          </a:bodyPr>
          <a:lstStyle/>
          <a:p>
            <a:pPr algn="ctr" eaLnBrk="0" hangingPunct="0"/>
            <a:r>
              <a:rPr lang="en-US" sz="1500" b="1">
                <a:solidFill>
                  <a:srgbClr val="000000"/>
                </a:solidFill>
                <a:latin typeface="Eurostile"/>
              </a:rPr>
              <a:t>Cost</a:t>
            </a:r>
          </a:p>
        </p:txBody>
      </p:sp>
      <p:sp>
        <p:nvSpPr>
          <p:cNvPr id="24" name="Text Box 45"/>
          <p:cNvSpPr txBox="1">
            <a:spLocks noChangeArrowheads="1"/>
          </p:cNvSpPr>
          <p:nvPr/>
        </p:nvSpPr>
        <p:spPr bwMode="auto">
          <a:xfrm>
            <a:off x="3422650" y="2278042"/>
            <a:ext cx="608013" cy="320675"/>
          </a:xfrm>
          <a:prstGeom prst="rect">
            <a:avLst/>
          </a:prstGeom>
          <a:noFill/>
          <a:ln w="9525">
            <a:noFill/>
            <a:miter lim="800000"/>
            <a:headEnd/>
            <a:tailEnd/>
          </a:ln>
        </p:spPr>
        <p:txBody>
          <a:bodyPr wrap="none">
            <a:spAutoFit/>
          </a:bodyPr>
          <a:lstStyle/>
          <a:p>
            <a:pPr algn="ctr" eaLnBrk="0" hangingPunct="0"/>
            <a:r>
              <a:rPr lang="en-US" sz="1500" b="1">
                <a:solidFill>
                  <a:srgbClr val="000000"/>
                </a:solidFill>
                <a:latin typeface="Eurostile"/>
              </a:rPr>
              <a:t>Cost</a:t>
            </a:r>
          </a:p>
        </p:txBody>
      </p:sp>
      <p:sp>
        <p:nvSpPr>
          <p:cNvPr id="25" name="Text Box 46"/>
          <p:cNvSpPr txBox="1">
            <a:spLocks noChangeArrowheads="1"/>
          </p:cNvSpPr>
          <p:nvPr/>
        </p:nvSpPr>
        <p:spPr bwMode="auto">
          <a:xfrm>
            <a:off x="4829175" y="2278042"/>
            <a:ext cx="608013" cy="320675"/>
          </a:xfrm>
          <a:prstGeom prst="rect">
            <a:avLst/>
          </a:prstGeom>
          <a:noFill/>
          <a:ln w="9525">
            <a:noFill/>
            <a:miter lim="800000"/>
            <a:headEnd/>
            <a:tailEnd/>
          </a:ln>
        </p:spPr>
        <p:txBody>
          <a:bodyPr wrap="none">
            <a:spAutoFit/>
          </a:bodyPr>
          <a:lstStyle/>
          <a:p>
            <a:pPr algn="ctr" eaLnBrk="0" hangingPunct="0"/>
            <a:r>
              <a:rPr lang="en-US" sz="1500" b="1">
                <a:solidFill>
                  <a:srgbClr val="000000"/>
                </a:solidFill>
                <a:latin typeface="Eurostile"/>
              </a:rPr>
              <a:t>Cost</a:t>
            </a:r>
          </a:p>
        </p:txBody>
      </p:sp>
      <p:sp>
        <p:nvSpPr>
          <p:cNvPr id="26" name="Text Box 47"/>
          <p:cNvSpPr txBox="1">
            <a:spLocks noChangeArrowheads="1"/>
          </p:cNvSpPr>
          <p:nvPr/>
        </p:nvSpPr>
        <p:spPr bwMode="auto">
          <a:xfrm>
            <a:off x="5953125" y="2163742"/>
            <a:ext cx="1042988" cy="549275"/>
          </a:xfrm>
          <a:prstGeom prst="rect">
            <a:avLst/>
          </a:prstGeom>
          <a:noFill/>
          <a:ln w="9525">
            <a:noFill/>
            <a:miter lim="800000"/>
            <a:headEnd/>
            <a:tailEnd/>
          </a:ln>
        </p:spPr>
        <p:txBody>
          <a:bodyPr wrap="none">
            <a:spAutoFit/>
          </a:bodyPr>
          <a:lstStyle/>
          <a:p>
            <a:pPr algn="ctr" eaLnBrk="0" hangingPunct="0"/>
            <a:r>
              <a:rPr lang="en-US" sz="1500" b="1">
                <a:solidFill>
                  <a:srgbClr val="000000"/>
                </a:solidFill>
                <a:latin typeface="Eurostile"/>
              </a:rPr>
              <a:t>Margin</a:t>
            </a:r>
          </a:p>
          <a:p>
            <a:pPr algn="ctr" eaLnBrk="0" hangingPunct="0"/>
            <a:r>
              <a:rPr lang="en-US" sz="1500" b="1">
                <a:solidFill>
                  <a:srgbClr val="000000"/>
                </a:solidFill>
                <a:latin typeface="Eurostile"/>
              </a:rPr>
              <a:t>Pengecer</a:t>
            </a:r>
          </a:p>
        </p:txBody>
      </p:sp>
      <p:sp>
        <p:nvSpPr>
          <p:cNvPr id="27" name="Text Box 48"/>
          <p:cNvSpPr txBox="1">
            <a:spLocks noChangeArrowheads="1"/>
          </p:cNvSpPr>
          <p:nvPr/>
        </p:nvSpPr>
        <p:spPr bwMode="auto">
          <a:xfrm>
            <a:off x="7526338" y="2163742"/>
            <a:ext cx="1317625" cy="549275"/>
          </a:xfrm>
          <a:prstGeom prst="rect">
            <a:avLst/>
          </a:prstGeom>
          <a:noFill/>
          <a:ln w="9525">
            <a:noFill/>
            <a:miter lim="800000"/>
            <a:headEnd/>
            <a:tailEnd/>
          </a:ln>
        </p:spPr>
        <p:txBody>
          <a:bodyPr wrap="none">
            <a:spAutoFit/>
          </a:bodyPr>
          <a:lstStyle/>
          <a:p>
            <a:pPr eaLnBrk="0" hangingPunct="0"/>
            <a:r>
              <a:rPr lang="en-US" sz="1500" b="1">
                <a:solidFill>
                  <a:srgbClr val="000000"/>
                </a:solidFill>
                <a:latin typeface="Eurostile"/>
              </a:rPr>
              <a:t>Biaya Pokok</a:t>
            </a:r>
          </a:p>
          <a:p>
            <a:pPr eaLnBrk="0" hangingPunct="0"/>
            <a:r>
              <a:rPr lang="en-US" sz="1500" b="1">
                <a:solidFill>
                  <a:srgbClr val="000000"/>
                </a:solidFill>
                <a:latin typeface="Eurostile"/>
              </a:rPr>
              <a:t>BBM</a:t>
            </a:r>
            <a:endParaRPr lang="en-GB" sz="1500" b="1">
              <a:solidFill>
                <a:srgbClr val="000000"/>
              </a:solidFill>
              <a:latin typeface="Eurostile"/>
            </a:endParaRPr>
          </a:p>
        </p:txBody>
      </p:sp>
      <p:sp>
        <p:nvSpPr>
          <p:cNvPr id="28" name="Text Box 49"/>
          <p:cNvSpPr txBox="1">
            <a:spLocks noChangeArrowheads="1"/>
          </p:cNvSpPr>
          <p:nvPr/>
        </p:nvSpPr>
        <p:spPr bwMode="auto">
          <a:xfrm>
            <a:off x="1898650" y="2819380"/>
            <a:ext cx="3586163" cy="304800"/>
          </a:xfrm>
          <a:prstGeom prst="rect">
            <a:avLst/>
          </a:prstGeom>
          <a:noFill/>
          <a:ln w="12700">
            <a:noFill/>
            <a:miter lim="800000"/>
            <a:headEnd type="none" w="sm" len="sm"/>
            <a:tailEnd type="none" w="sm" len="sm"/>
          </a:ln>
        </p:spPr>
        <p:txBody>
          <a:bodyPr wrap="none">
            <a:spAutoFit/>
          </a:bodyPr>
          <a:lstStyle/>
          <a:p>
            <a:r>
              <a:rPr lang="en-US" sz="1400" b="1" i="1">
                <a:solidFill>
                  <a:srgbClr val="000000"/>
                </a:solidFill>
                <a:latin typeface="Arial" pitchFamily="34" charset="0"/>
              </a:rPr>
              <a:t>Biaya Pokok BBM  &lt;&lt;  Harga Pasar BBM</a:t>
            </a:r>
            <a:endParaRPr lang="en-GB" sz="1400" b="1" i="1">
              <a:solidFill>
                <a:srgbClr val="000000"/>
              </a:solidFill>
              <a:latin typeface="Arial" pitchFamily="34" charset="0"/>
            </a:endParaRPr>
          </a:p>
        </p:txBody>
      </p:sp>
      <p:grpSp>
        <p:nvGrpSpPr>
          <p:cNvPr id="29" name="Group 50"/>
          <p:cNvGrpSpPr>
            <a:grpSpLocks/>
          </p:cNvGrpSpPr>
          <p:nvPr/>
        </p:nvGrpSpPr>
        <p:grpSpPr bwMode="auto">
          <a:xfrm>
            <a:off x="1908175" y="2333605"/>
            <a:ext cx="5405438" cy="219075"/>
            <a:chOff x="1196" y="2834"/>
            <a:chExt cx="3405" cy="138"/>
          </a:xfrm>
        </p:grpSpPr>
        <p:sp>
          <p:nvSpPr>
            <p:cNvPr id="30" name="AutoShape 51"/>
            <p:cNvSpPr>
              <a:spLocks noChangeArrowheads="1"/>
            </p:cNvSpPr>
            <p:nvPr/>
          </p:nvSpPr>
          <p:spPr bwMode="auto">
            <a:xfrm>
              <a:off x="1196" y="2834"/>
              <a:ext cx="88" cy="138"/>
            </a:xfrm>
            <a:prstGeom prst="rightArrow">
              <a:avLst>
                <a:gd name="adj1" fmla="val 50000"/>
                <a:gd name="adj2" fmla="val 25000"/>
              </a:avLst>
            </a:prstGeom>
            <a:solidFill>
              <a:srgbClr val="CC0000"/>
            </a:solidFill>
            <a:ln w="9525">
              <a:solidFill>
                <a:srgbClr val="FFFFFF"/>
              </a:solidFill>
              <a:miter lim="800000"/>
              <a:headEnd/>
              <a:tailEnd/>
            </a:ln>
          </p:spPr>
          <p:txBody>
            <a:bodyPr wrap="none" anchor="ctr"/>
            <a:lstStyle/>
            <a:p>
              <a:pPr eaLnBrk="0" hangingPunct="0"/>
              <a:endParaRPr lang="id-ID" sz="1000">
                <a:latin typeface="Arial" pitchFamily="34" charset="0"/>
              </a:endParaRPr>
            </a:p>
          </p:txBody>
        </p:sp>
        <p:sp>
          <p:nvSpPr>
            <p:cNvPr id="31" name="AutoShape 52"/>
            <p:cNvSpPr>
              <a:spLocks noChangeArrowheads="1"/>
            </p:cNvSpPr>
            <p:nvPr/>
          </p:nvSpPr>
          <p:spPr bwMode="auto">
            <a:xfrm>
              <a:off x="2025" y="2834"/>
              <a:ext cx="88" cy="138"/>
            </a:xfrm>
            <a:prstGeom prst="rightArrow">
              <a:avLst>
                <a:gd name="adj1" fmla="val 50000"/>
                <a:gd name="adj2" fmla="val 25000"/>
              </a:avLst>
            </a:prstGeom>
            <a:solidFill>
              <a:srgbClr val="CC0000"/>
            </a:solidFill>
            <a:ln w="9525">
              <a:solidFill>
                <a:srgbClr val="FFFFFF"/>
              </a:solidFill>
              <a:miter lim="800000"/>
              <a:headEnd/>
              <a:tailEnd/>
            </a:ln>
          </p:spPr>
          <p:txBody>
            <a:bodyPr wrap="none" anchor="ctr"/>
            <a:lstStyle/>
            <a:p>
              <a:pPr eaLnBrk="0" hangingPunct="0"/>
              <a:endParaRPr lang="id-ID" sz="1000">
                <a:latin typeface="Arial" pitchFamily="34" charset="0"/>
              </a:endParaRPr>
            </a:p>
          </p:txBody>
        </p:sp>
        <p:sp>
          <p:nvSpPr>
            <p:cNvPr id="32" name="AutoShape 53"/>
            <p:cNvSpPr>
              <a:spLocks noChangeArrowheads="1"/>
            </p:cNvSpPr>
            <p:nvPr/>
          </p:nvSpPr>
          <p:spPr bwMode="auto">
            <a:xfrm>
              <a:off x="2854" y="2834"/>
              <a:ext cx="88" cy="138"/>
            </a:xfrm>
            <a:prstGeom prst="rightArrow">
              <a:avLst>
                <a:gd name="adj1" fmla="val 50000"/>
                <a:gd name="adj2" fmla="val 25000"/>
              </a:avLst>
            </a:prstGeom>
            <a:solidFill>
              <a:srgbClr val="CC0000"/>
            </a:solidFill>
            <a:ln w="9525">
              <a:solidFill>
                <a:srgbClr val="FFFFFF"/>
              </a:solidFill>
              <a:miter lim="800000"/>
              <a:headEnd/>
              <a:tailEnd/>
            </a:ln>
          </p:spPr>
          <p:txBody>
            <a:bodyPr wrap="none" anchor="ctr"/>
            <a:lstStyle/>
            <a:p>
              <a:pPr eaLnBrk="0" hangingPunct="0"/>
              <a:endParaRPr lang="id-ID" sz="1000">
                <a:latin typeface="Arial" pitchFamily="34" charset="0"/>
              </a:endParaRPr>
            </a:p>
          </p:txBody>
        </p:sp>
        <p:sp>
          <p:nvSpPr>
            <p:cNvPr id="33" name="AutoShape 54"/>
            <p:cNvSpPr>
              <a:spLocks noChangeArrowheads="1"/>
            </p:cNvSpPr>
            <p:nvPr/>
          </p:nvSpPr>
          <p:spPr bwMode="auto">
            <a:xfrm>
              <a:off x="3683" y="2834"/>
              <a:ext cx="88" cy="138"/>
            </a:xfrm>
            <a:prstGeom prst="rightArrow">
              <a:avLst>
                <a:gd name="adj1" fmla="val 50000"/>
                <a:gd name="adj2" fmla="val 25000"/>
              </a:avLst>
            </a:prstGeom>
            <a:solidFill>
              <a:srgbClr val="CC0000"/>
            </a:solidFill>
            <a:ln w="9525">
              <a:solidFill>
                <a:srgbClr val="FFFFFF"/>
              </a:solidFill>
              <a:miter lim="800000"/>
              <a:headEnd/>
              <a:tailEnd/>
            </a:ln>
          </p:spPr>
          <p:txBody>
            <a:bodyPr wrap="none" anchor="ctr"/>
            <a:lstStyle/>
            <a:p>
              <a:pPr eaLnBrk="0" hangingPunct="0"/>
              <a:endParaRPr lang="id-ID" sz="1000">
                <a:latin typeface="Arial" pitchFamily="34" charset="0"/>
              </a:endParaRPr>
            </a:p>
          </p:txBody>
        </p:sp>
        <p:sp>
          <p:nvSpPr>
            <p:cNvPr id="34" name="AutoShape 55"/>
            <p:cNvSpPr>
              <a:spLocks noChangeArrowheads="1"/>
            </p:cNvSpPr>
            <p:nvPr/>
          </p:nvSpPr>
          <p:spPr bwMode="auto">
            <a:xfrm>
              <a:off x="4513" y="2834"/>
              <a:ext cx="88" cy="138"/>
            </a:xfrm>
            <a:prstGeom prst="rightArrow">
              <a:avLst>
                <a:gd name="adj1" fmla="val 50000"/>
                <a:gd name="adj2" fmla="val 25000"/>
              </a:avLst>
            </a:prstGeom>
            <a:solidFill>
              <a:srgbClr val="CC0000"/>
            </a:solidFill>
            <a:ln w="9525">
              <a:solidFill>
                <a:srgbClr val="FFFFFF"/>
              </a:solidFill>
              <a:miter lim="800000"/>
              <a:headEnd/>
              <a:tailEnd/>
            </a:ln>
          </p:spPr>
          <p:txBody>
            <a:bodyPr wrap="none" anchor="ctr"/>
            <a:lstStyle/>
            <a:p>
              <a:pPr eaLnBrk="0" hangingPunct="0"/>
              <a:endParaRPr lang="id-ID" sz="1000">
                <a:latin typeface="Arial" pitchFamily="34" charset="0"/>
              </a:endParaRPr>
            </a:p>
          </p:txBody>
        </p:sp>
      </p:grpSp>
      <p:pic>
        <p:nvPicPr>
          <p:cNvPr id="35" name="Picture 56" descr="mt"/>
          <p:cNvPicPr>
            <a:picLocks noChangeAspect="1" noChangeArrowheads="1"/>
          </p:cNvPicPr>
          <p:nvPr/>
        </p:nvPicPr>
        <p:blipFill>
          <a:blip r:embed="rId7"/>
          <a:srcRect t="3490" r="4707"/>
          <a:stretch>
            <a:fillRect/>
          </a:stretch>
        </p:blipFill>
        <p:spPr bwMode="auto">
          <a:xfrm>
            <a:off x="7599363" y="3473430"/>
            <a:ext cx="936625" cy="904875"/>
          </a:xfrm>
          <a:prstGeom prst="rect">
            <a:avLst/>
          </a:prstGeom>
          <a:noFill/>
          <a:ln w="9525">
            <a:solidFill>
              <a:schemeClr val="tx1"/>
            </a:solidFill>
            <a:miter lim="800000"/>
            <a:headEnd/>
            <a:tailEnd/>
          </a:ln>
        </p:spPr>
      </p:pic>
      <p:pic>
        <p:nvPicPr>
          <p:cNvPr id="36" name="Picture 57" descr="main"/>
          <p:cNvPicPr>
            <a:picLocks noChangeAspect="1" noChangeArrowheads="1"/>
          </p:cNvPicPr>
          <p:nvPr/>
        </p:nvPicPr>
        <p:blipFill>
          <a:blip r:embed="rId8"/>
          <a:srcRect l="14781" r="13625"/>
          <a:stretch>
            <a:fillRect/>
          </a:stretch>
        </p:blipFill>
        <p:spPr bwMode="auto">
          <a:xfrm>
            <a:off x="7599363" y="4654530"/>
            <a:ext cx="935037" cy="865187"/>
          </a:xfrm>
          <a:prstGeom prst="rect">
            <a:avLst/>
          </a:prstGeom>
          <a:noFill/>
          <a:ln w="9525">
            <a:solidFill>
              <a:schemeClr val="tx1"/>
            </a:solidFill>
            <a:miter lim="800000"/>
            <a:headEnd/>
            <a:tailEnd/>
          </a:ln>
        </p:spPr>
      </p:pic>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ChangeArrowheads="1"/>
          </p:cNvSpPr>
          <p:nvPr/>
        </p:nvSpPr>
        <p:spPr bwMode="auto">
          <a:xfrm>
            <a:off x="7467600" y="2743200"/>
            <a:ext cx="1198563" cy="2303463"/>
          </a:xfrm>
          <a:prstGeom prst="rect">
            <a:avLst/>
          </a:prstGeom>
          <a:solidFill>
            <a:srgbClr val="C0C0C0"/>
          </a:solidFill>
          <a:ln w="9525">
            <a:miter lim="800000"/>
            <a:headEnd/>
            <a:tailEnd/>
          </a:ln>
          <a:scene3d>
            <a:camera prst="legacyObliqueTopRight"/>
            <a:lightRig rig="legacyFlat3" dir="b"/>
          </a:scene3d>
          <a:sp3d extrusionH="227000" prstMaterial="legacyMatte">
            <a:bevelT w="13500" h="13500" prst="angle"/>
            <a:bevelB w="13500" h="13500" prst="angle"/>
            <a:extrusionClr>
              <a:srgbClr val="C0C0C0"/>
            </a:extrusionClr>
          </a:sp3d>
        </p:spPr>
        <p:txBody>
          <a:bodyPr wrap="none" anchor="ctr">
            <a:flatTx/>
          </a:bodyPr>
          <a:lstStyle/>
          <a:p>
            <a:pPr algn="ctr" eaLnBrk="0" hangingPunct="0"/>
            <a:r>
              <a:rPr lang="en-US" sz="1000" b="1">
                <a:latin typeface="Arial" pitchFamily="34" charset="0"/>
              </a:rPr>
              <a:t>MASYARAKAT</a:t>
            </a:r>
            <a:endParaRPr lang="en-GB" sz="1000" b="1">
              <a:latin typeface="Arial" pitchFamily="34" charset="0"/>
            </a:endParaRPr>
          </a:p>
        </p:txBody>
      </p:sp>
      <p:sp>
        <p:nvSpPr>
          <p:cNvPr id="5" name="AutoShape 6"/>
          <p:cNvSpPr>
            <a:spLocks noChangeArrowheads="1"/>
          </p:cNvSpPr>
          <p:nvPr/>
        </p:nvSpPr>
        <p:spPr bwMode="auto">
          <a:xfrm>
            <a:off x="1763713" y="3138488"/>
            <a:ext cx="298450" cy="528637"/>
          </a:xfrm>
          <a:prstGeom prst="rightArrow">
            <a:avLst>
              <a:gd name="adj1" fmla="val 50000"/>
              <a:gd name="adj2" fmla="val 25000"/>
            </a:avLst>
          </a:prstGeom>
          <a:solidFill>
            <a:srgbClr val="000000"/>
          </a:solidFill>
          <a:ln w="9525">
            <a:solidFill>
              <a:schemeClr val="tx1"/>
            </a:solidFill>
            <a:miter lim="800000"/>
            <a:headEnd/>
            <a:tailEnd/>
          </a:ln>
        </p:spPr>
        <p:txBody>
          <a:bodyPr wrap="none" anchor="ctr"/>
          <a:lstStyle/>
          <a:p>
            <a:pPr eaLnBrk="0" hangingPunct="0"/>
            <a:endParaRPr lang="id-ID" sz="1000">
              <a:latin typeface="Arial" pitchFamily="34" charset="0"/>
            </a:endParaRPr>
          </a:p>
        </p:txBody>
      </p:sp>
      <p:sp>
        <p:nvSpPr>
          <p:cNvPr id="6" name="Rectangle 8"/>
          <p:cNvSpPr>
            <a:spLocks noChangeArrowheads="1"/>
          </p:cNvSpPr>
          <p:nvPr/>
        </p:nvSpPr>
        <p:spPr bwMode="auto">
          <a:xfrm>
            <a:off x="6022975" y="3768725"/>
            <a:ext cx="950913" cy="414338"/>
          </a:xfrm>
          <a:prstGeom prst="rect">
            <a:avLst/>
          </a:prstGeom>
          <a:solidFill>
            <a:srgbClr val="C0C0C0"/>
          </a:solidFill>
          <a:ln w="9525">
            <a:miter lim="800000"/>
            <a:headEnd/>
            <a:tailEnd/>
          </a:ln>
          <a:scene3d>
            <a:camera prst="legacyObliqueTopRight"/>
            <a:lightRig rig="legacyFlat3" dir="b"/>
          </a:scene3d>
          <a:sp3d extrusionH="227000" prstMaterial="legacyMatte">
            <a:bevelT w="13500" h="13500" prst="angle"/>
            <a:bevelB w="13500" h="13500" prst="angle"/>
            <a:extrusionClr>
              <a:srgbClr val="C0C0C0"/>
            </a:extrusionClr>
          </a:sp3d>
        </p:spPr>
        <p:txBody>
          <a:bodyPr wrap="none" anchor="ctr">
            <a:flatTx/>
          </a:bodyPr>
          <a:lstStyle/>
          <a:p>
            <a:pPr algn="ctr" eaLnBrk="0" hangingPunct="0">
              <a:lnSpc>
                <a:spcPct val="80000"/>
              </a:lnSpc>
            </a:pPr>
            <a:r>
              <a:rPr lang="en-US" sz="1000" b="1">
                <a:latin typeface="Arial" pitchFamily="34" charset="0"/>
              </a:rPr>
              <a:t>Retail</a:t>
            </a:r>
          </a:p>
          <a:p>
            <a:pPr algn="ctr" eaLnBrk="0" hangingPunct="0">
              <a:lnSpc>
                <a:spcPct val="80000"/>
              </a:lnSpc>
            </a:pPr>
            <a:r>
              <a:rPr lang="en-US" sz="1000" b="1">
                <a:latin typeface="Arial" pitchFamily="34" charset="0"/>
              </a:rPr>
              <a:t>SPBU</a:t>
            </a:r>
            <a:endParaRPr lang="en-GB" sz="1000" b="1">
              <a:latin typeface="Arial" pitchFamily="34" charset="0"/>
            </a:endParaRPr>
          </a:p>
        </p:txBody>
      </p:sp>
      <p:sp>
        <p:nvSpPr>
          <p:cNvPr id="7" name="Rectangle 17"/>
          <p:cNvSpPr>
            <a:spLocks noChangeArrowheads="1"/>
          </p:cNvSpPr>
          <p:nvPr/>
        </p:nvSpPr>
        <p:spPr bwMode="auto">
          <a:xfrm>
            <a:off x="4699000" y="3768725"/>
            <a:ext cx="950913" cy="414338"/>
          </a:xfrm>
          <a:prstGeom prst="rect">
            <a:avLst/>
          </a:prstGeom>
          <a:solidFill>
            <a:srgbClr val="C0C0C0"/>
          </a:solidFill>
          <a:ln w="9525">
            <a:miter lim="800000"/>
            <a:headEnd/>
            <a:tailEnd/>
          </a:ln>
          <a:scene3d>
            <a:camera prst="legacyObliqueTopRight"/>
            <a:lightRig rig="legacyFlat3" dir="b"/>
          </a:scene3d>
          <a:sp3d extrusionH="227000" prstMaterial="legacyMatte">
            <a:bevelT w="13500" h="13500" prst="angle"/>
            <a:bevelB w="13500" h="13500" prst="angle"/>
            <a:extrusionClr>
              <a:srgbClr val="C0C0C0"/>
            </a:extrusionClr>
          </a:sp3d>
        </p:spPr>
        <p:txBody>
          <a:bodyPr wrap="none" anchor="ctr">
            <a:flatTx/>
          </a:bodyPr>
          <a:lstStyle/>
          <a:p>
            <a:pPr algn="ctr" eaLnBrk="0" hangingPunct="0">
              <a:lnSpc>
                <a:spcPct val="80000"/>
              </a:lnSpc>
            </a:pPr>
            <a:r>
              <a:rPr lang="en-US" sz="1000" b="1">
                <a:latin typeface="Arial" pitchFamily="34" charset="0"/>
              </a:rPr>
              <a:t>Transportasi</a:t>
            </a:r>
          </a:p>
          <a:p>
            <a:pPr algn="ctr" eaLnBrk="0" hangingPunct="0">
              <a:lnSpc>
                <a:spcPct val="80000"/>
              </a:lnSpc>
            </a:pPr>
            <a:r>
              <a:rPr lang="en-US" sz="1000" b="1">
                <a:latin typeface="Arial" pitchFamily="34" charset="0"/>
              </a:rPr>
              <a:t>&amp;</a:t>
            </a:r>
          </a:p>
          <a:p>
            <a:pPr algn="ctr" eaLnBrk="0" hangingPunct="0">
              <a:lnSpc>
                <a:spcPct val="80000"/>
              </a:lnSpc>
            </a:pPr>
            <a:r>
              <a:rPr lang="en-US" sz="1000" b="1">
                <a:latin typeface="Arial" pitchFamily="34" charset="0"/>
              </a:rPr>
              <a:t>Distribusi</a:t>
            </a:r>
            <a:endParaRPr lang="en-GB" sz="1000" b="1">
              <a:latin typeface="Arial" pitchFamily="34" charset="0"/>
            </a:endParaRPr>
          </a:p>
        </p:txBody>
      </p:sp>
      <p:sp>
        <p:nvSpPr>
          <p:cNvPr id="8" name="Rectangle 20"/>
          <p:cNvSpPr>
            <a:spLocks noChangeArrowheads="1"/>
          </p:cNvSpPr>
          <p:nvPr/>
        </p:nvSpPr>
        <p:spPr bwMode="auto">
          <a:xfrm>
            <a:off x="3375025" y="3768725"/>
            <a:ext cx="950913" cy="414338"/>
          </a:xfrm>
          <a:prstGeom prst="rect">
            <a:avLst/>
          </a:prstGeom>
          <a:solidFill>
            <a:srgbClr val="C0C0C0"/>
          </a:solidFill>
          <a:ln w="9525">
            <a:miter lim="800000"/>
            <a:headEnd/>
            <a:tailEnd/>
          </a:ln>
          <a:scene3d>
            <a:camera prst="legacyObliqueTopRight"/>
            <a:lightRig rig="legacyFlat3" dir="b"/>
          </a:scene3d>
          <a:sp3d extrusionH="227000" prstMaterial="legacyMatte">
            <a:bevelT w="13500" h="13500" prst="angle"/>
            <a:bevelB w="13500" h="13500" prst="angle"/>
            <a:extrusionClr>
              <a:srgbClr val="C0C0C0"/>
            </a:extrusionClr>
          </a:sp3d>
        </p:spPr>
        <p:txBody>
          <a:bodyPr wrap="none" anchor="ctr">
            <a:flatTx/>
          </a:bodyPr>
          <a:lstStyle/>
          <a:p>
            <a:pPr algn="ctr" eaLnBrk="0" hangingPunct="0">
              <a:lnSpc>
                <a:spcPct val="80000"/>
              </a:lnSpc>
            </a:pPr>
            <a:r>
              <a:rPr lang="en-US" sz="1000" b="1">
                <a:latin typeface="Arial" pitchFamily="34" charset="0"/>
              </a:rPr>
              <a:t>Storage/</a:t>
            </a:r>
          </a:p>
          <a:p>
            <a:pPr algn="ctr" eaLnBrk="0" hangingPunct="0">
              <a:lnSpc>
                <a:spcPct val="80000"/>
              </a:lnSpc>
            </a:pPr>
            <a:r>
              <a:rPr lang="en-US" sz="1000" b="1">
                <a:latin typeface="Arial" pitchFamily="34" charset="0"/>
              </a:rPr>
              <a:t>Whole</a:t>
            </a:r>
          </a:p>
          <a:p>
            <a:pPr algn="ctr" eaLnBrk="0" hangingPunct="0">
              <a:lnSpc>
                <a:spcPct val="80000"/>
              </a:lnSpc>
            </a:pPr>
            <a:r>
              <a:rPr lang="en-US" sz="1000" b="1">
                <a:latin typeface="Arial" pitchFamily="34" charset="0"/>
              </a:rPr>
              <a:t>Seller</a:t>
            </a:r>
            <a:endParaRPr lang="en-GB" sz="1000" b="1">
              <a:latin typeface="Arial" pitchFamily="34" charset="0"/>
            </a:endParaRPr>
          </a:p>
        </p:txBody>
      </p:sp>
      <p:sp>
        <p:nvSpPr>
          <p:cNvPr id="9" name="Rectangle 23"/>
          <p:cNvSpPr>
            <a:spLocks noChangeArrowheads="1"/>
          </p:cNvSpPr>
          <p:nvPr/>
        </p:nvSpPr>
        <p:spPr bwMode="auto">
          <a:xfrm>
            <a:off x="2051050" y="3768725"/>
            <a:ext cx="950913" cy="414338"/>
          </a:xfrm>
          <a:prstGeom prst="rect">
            <a:avLst/>
          </a:prstGeom>
          <a:solidFill>
            <a:srgbClr val="C0C0C0"/>
          </a:solidFill>
          <a:ln w="9525">
            <a:miter lim="800000"/>
            <a:headEnd/>
            <a:tailEnd/>
          </a:ln>
          <a:scene3d>
            <a:camera prst="legacyObliqueTopRight"/>
            <a:lightRig rig="legacyFlat3" dir="b"/>
          </a:scene3d>
          <a:sp3d extrusionH="227000" prstMaterial="legacyMatte">
            <a:bevelT w="13500" h="13500" prst="angle"/>
            <a:bevelB w="13500" h="13500" prst="angle"/>
            <a:extrusionClr>
              <a:srgbClr val="C0C0C0"/>
            </a:extrusionClr>
          </a:sp3d>
        </p:spPr>
        <p:txBody>
          <a:bodyPr wrap="none" anchor="ctr">
            <a:flatTx/>
          </a:bodyPr>
          <a:lstStyle/>
          <a:p>
            <a:pPr algn="ctr" eaLnBrk="0" hangingPunct="0">
              <a:lnSpc>
                <a:spcPct val="80000"/>
              </a:lnSpc>
            </a:pPr>
            <a:r>
              <a:rPr lang="en-US" sz="1000" b="1">
                <a:latin typeface="Arial" pitchFamily="34" charset="0"/>
              </a:rPr>
              <a:t>Kilang</a:t>
            </a:r>
            <a:endParaRPr lang="en-GB" sz="1000" b="1">
              <a:latin typeface="Arial" pitchFamily="34" charset="0"/>
            </a:endParaRPr>
          </a:p>
        </p:txBody>
      </p:sp>
      <p:sp>
        <p:nvSpPr>
          <p:cNvPr id="10" name="Rectangle 25"/>
          <p:cNvSpPr>
            <a:spLocks noChangeArrowheads="1"/>
          </p:cNvSpPr>
          <p:nvPr/>
        </p:nvSpPr>
        <p:spPr bwMode="auto">
          <a:xfrm>
            <a:off x="727075" y="3768725"/>
            <a:ext cx="950913" cy="414338"/>
          </a:xfrm>
          <a:prstGeom prst="rect">
            <a:avLst/>
          </a:prstGeom>
          <a:solidFill>
            <a:srgbClr val="C0C0C0"/>
          </a:solidFill>
          <a:ln w="9525">
            <a:miter lim="800000"/>
            <a:headEnd/>
            <a:tailEnd/>
          </a:ln>
          <a:scene3d>
            <a:camera prst="legacyObliqueTopRight"/>
            <a:lightRig rig="legacyFlat3" dir="b"/>
          </a:scene3d>
          <a:sp3d extrusionH="227000" prstMaterial="legacyMatte">
            <a:bevelT w="13500" h="13500" prst="angle"/>
            <a:bevelB w="13500" h="13500" prst="angle"/>
            <a:extrusionClr>
              <a:srgbClr val="C0C0C0"/>
            </a:extrusionClr>
          </a:sp3d>
        </p:spPr>
        <p:txBody>
          <a:bodyPr wrap="none" anchor="ctr">
            <a:flatTx/>
          </a:bodyPr>
          <a:lstStyle/>
          <a:p>
            <a:pPr algn="ctr" eaLnBrk="0" hangingPunct="0">
              <a:lnSpc>
                <a:spcPct val="80000"/>
              </a:lnSpc>
            </a:pPr>
            <a:r>
              <a:rPr lang="en-US" sz="1000" b="1">
                <a:latin typeface="Arial" pitchFamily="34" charset="0"/>
              </a:rPr>
              <a:t>Eksplorasi</a:t>
            </a:r>
          </a:p>
          <a:p>
            <a:pPr algn="ctr" eaLnBrk="0" hangingPunct="0">
              <a:lnSpc>
                <a:spcPct val="80000"/>
              </a:lnSpc>
            </a:pPr>
            <a:r>
              <a:rPr lang="en-US" sz="1000" b="1">
                <a:latin typeface="Arial" pitchFamily="34" charset="0"/>
              </a:rPr>
              <a:t>&amp;</a:t>
            </a:r>
          </a:p>
          <a:p>
            <a:pPr algn="ctr" eaLnBrk="0" hangingPunct="0">
              <a:lnSpc>
                <a:spcPct val="80000"/>
              </a:lnSpc>
            </a:pPr>
            <a:r>
              <a:rPr lang="en-US" sz="1000" b="1">
                <a:latin typeface="Arial" pitchFamily="34" charset="0"/>
              </a:rPr>
              <a:t>Eksploitasi</a:t>
            </a:r>
            <a:endParaRPr lang="en-GB" sz="1000" b="1">
              <a:latin typeface="Arial" pitchFamily="34" charset="0"/>
            </a:endParaRPr>
          </a:p>
        </p:txBody>
      </p:sp>
      <p:pic>
        <p:nvPicPr>
          <p:cNvPr id="11" name="Picture 27" descr="onsh"/>
          <p:cNvPicPr>
            <a:picLocks noChangeAspect="1" noChangeArrowheads="1"/>
          </p:cNvPicPr>
          <p:nvPr/>
        </p:nvPicPr>
        <p:blipFill>
          <a:blip r:embed="rId2">
            <a:lum bright="6000"/>
          </a:blip>
          <a:srcRect b="22926"/>
          <a:stretch>
            <a:fillRect/>
          </a:stretch>
        </p:blipFill>
        <p:spPr bwMode="auto">
          <a:xfrm>
            <a:off x="782638" y="2959100"/>
            <a:ext cx="935037" cy="766763"/>
          </a:xfrm>
          <a:prstGeom prst="rect">
            <a:avLst/>
          </a:prstGeom>
          <a:noFill/>
          <a:ln w="9525">
            <a:solidFill>
              <a:schemeClr val="tx1"/>
            </a:solidFill>
            <a:miter lim="800000"/>
            <a:headEnd/>
            <a:tailEnd/>
          </a:ln>
        </p:spPr>
      </p:pic>
      <p:pic>
        <p:nvPicPr>
          <p:cNvPr id="12" name="Picture 28" descr="SPBU Cikarang"/>
          <p:cNvPicPr>
            <a:picLocks noChangeAspect="1" noChangeArrowheads="1"/>
          </p:cNvPicPr>
          <p:nvPr/>
        </p:nvPicPr>
        <p:blipFill>
          <a:blip r:embed="rId3"/>
          <a:srcRect/>
          <a:stretch>
            <a:fillRect/>
          </a:stretch>
        </p:blipFill>
        <p:spPr bwMode="auto">
          <a:xfrm>
            <a:off x="6089650" y="2959100"/>
            <a:ext cx="936625" cy="781050"/>
          </a:xfrm>
          <a:prstGeom prst="rect">
            <a:avLst/>
          </a:prstGeom>
          <a:noFill/>
          <a:ln w="9525">
            <a:solidFill>
              <a:schemeClr val="tx1"/>
            </a:solidFill>
            <a:miter lim="800000"/>
            <a:headEnd/>
            <a:tailEnd/>
          </a:ln>
        </p:spPr>
      </p:pic>
      <p:pic>
        <p:nvPicPr>
          <p:cNvPr id="13" name="Picture 29" descr="Kapal"/>
          <p:cNvPicPr>
            <a:picLocks noChangeAspect="1" noChangeArrowheads="1"/>
          </p:cNvPicPr>
          <p:nvPr/>
        </p:nvPicPr>
        <p:blipFill>
          <a:blip r:embed="rId4"/>
          <a:srcRect/>
          <a:stretch>
            <a:fillRect/>
          </a:stretch>
        </p:blipFill>
        <p:spPr bwMode="auto">
          <a:xfrm>
            <a:off x="4762500" y="2959100"/>
            <a:ext cx="936625" cy="760413"/>
          </a:xfrm>
          <a:prstGeom prst="rect">
            <a:avLst/>
          </a:prstGeom>
          <a:noFill/>
          <a:ln w="9525">
            <a:solidFill>
              <a:schemeClr val="tx1"/>
            </a:solidFill>
            <a:miter lim="800000"/>
            <a:headEnd/>
            <a:tailEnd/>
          </a:ln>
        </p:spPr>
      </p:pic>
      <p:pic>
        <p:nvPicPr>
          <p:cNvPr id="14" name="Picture 30" descr="Kilang04"/>
          <p:cNvPicPr>
            <a:picLocks noChangeAspect="1" noChangeArrowheads="1"/>
          </p:cNvPicPr>
          <p:nvPr/>
        </p:nvPicPr>
        <p:blipFill>
          <a:blip r:embed="rId5"/>
          <a:srcRect b="6783"/>
          <a:stretch>
            <a:fillRect/>
          </a:stretch>
        </p:blipFill>
        <p:spPr bwMode="auto">
          <a:xfrm>
            <a:off x="2106613" y="2959100"/>
            <a:ext cx="936625" cy="763588"/>
          </a:xfrm>
          <a:prstGeom prst="rect">
            <a:avLst/>
          </a:prstGeom>
          <a:noFill/>
          <a:ln w="9525">
            <a:solidFill>
              <a:schemeClr val="tx1"/>
            </a:solidFill>
            <a:miter lim="800000"/>
            <a:headEnd/>
            <a:tailEnd/>
          </a:ln>
        </p:spPr>
      </p:pic>
      <p:pic>
        <p:nvPicPr>
          <p:cNvPr id="15" name="Picture 31" descr="illustrasi02b"/>
          <p:cNvPicPr>
            <a:picLocks noChangeAspect="1" noChangeArrowheads="1"/>
          </p:cNvPicPr>
          <p:nvPr/>
        </p:nvPicPr>
        <p:blipFill>
          <a:blip r:embed="rId6"/>
          <a:srcRect l="54434" t="13075" r="5800" b="1959"/>
          <a:stretch>
            <a:fillRect/>
          </a:stretch>
        </p:blipFill>
        <p:spPr bwMode="auto">
          <a:xfrm>
            <a:off x="3433763" y="2959100"/>
            <a:ext cx="939800" cy="757238"/>
          </a:xfrm>
          <a:prstGeom prst="rect">
            <a:avLst/>
          </a:prstGeom>
          <a:noFill/>
          <a:ln w="9525">
            <a:solidFill>
              <a:schemeClr val="tx1"/>
            </a:solidFill>
            <a:miter lim="800000"/>
            <a:headEnd/>
            <a:tailEnd/>
          </a:ln>
        </p:spPr>
      </p:pic>
      <p:sp>
        <p:nvSpPr>
          <p:cNvPr id="16" name="AutoShape 32"/>
          <p:cNvSpPr>
            <a:spLocks noChangeArrowheads="1"/>
          </p:cNvSpPr>
          <p:nvPr/>
        </p:nvSpPr>
        <p:spPr bwMode="auto">
          <a:xfrm>
            <a:off x="3095625" y="3138488"/>
            <a:ext cx="298450" cy="528637"/>
          </a:xfrm>
          <a:prstGeom prst="rightArrow">
            <a:avLst>
              <a:gd name="adj1" fmla="val 50000"/>
              <a:gd name="adj2" fmla="val 25000"/>
            </a:avLst>
          </a:prstGeom>
          <a:solidFill>
            <a:srgbClr val="000000"/>
          </a:solidFill>
          <a:ln w="9525">
            <a:solidFill>
              <a:schemeClr val="tx1"/>
            </a:solidFill>
            <a:miter lim="800000"/>
            <a:headEnd/>
            <a:tailEnd/>
          </a:ln>
        </p:spPr>
        <p:txBody>
          <a:bodyPr wrap="none" anchor="ctr"/>
          <a:lstStyle/>
          <a:p>
            <a:pPr eaLnBrk="0" hangingPunct="0"/>
            <a:endParaRPr lang="id-ID" sz="1000">
              <a:latin typeface="Arial" pitchFamily="34" charset="0"/>
            </a:endParaRPr>
          </a:p>
        </p:txBody>
      </p:sp>
      <p:sp>
        <p:nvSpPr>
          <p:cNvPr id="17" name="AutoShape 33"/>
          <p:cNvSpPr>
            <a:spLocks noChangeArrowheads="1"/>
          </p:cNvSpPr>
          <p:nvPr/>
        </p:nvSpPr>
        <p:spPr bwMode="auto">
          <a:xfrm>
            <a:off x="4427538" y="3140075"/>
            <a:ext cx="298450" cy="528638"/>
          </a:xfrm>
          <a:prstGeom prst="rightArrow">
            <a:avLst>
              <a:gd name="adj1" fmla="val 50000"/>
              <a:gd name="adj2" fmla="val 25000"/>
            </a:avLst>
          </a:prstGeom>
          <a:solidFill>
            <a:srgbClr val="000000"/>
          </a:solidFill>
          <a:ln w="9525">
            <a:solidFill>
              <a:schemeClr val="tx1"/>
            </a:solidFill>
            <a:miter lim="800000"/>
            <a:headEnd/>
            <a:tailEnd/>
          </a:ln>
        </p:spPr>
        <p:txBody>
          <a:bodyPr wrap="none" anchor="ctr"/>
          <a:lstStyle/>
          <a:p>
            <a:pPr eaLnBrk="0" hangingPunct="0"/>
            <a:endParaRPr lang="id-ID" sz="1000">
              <a:latin typeface="Arial" pitchFamily="34" charset="0"/>
            </a:endParaRPr>
          </a:p>
        </p:txBody>
      </p:sp>
      <p:sp>
        <p:nvSpPr>
          <p:cNvPr id="18" name="AutoShape 34"/>
          <p:cNvSpPr>
            <a:spLocks noChangeArrowheads="1"/>
          </p:cNvSpPr>
          <p:nvPr/>
        </p:nvSpPr>
        <p:spPr bwMode="auto">
          <a:xfrm>
            <a:off x="5759450" y="3140075"/>
            <a:ext cx="298450" cy="528638"/>
          </a:xfrm>
          <a:prstGeom prst="rightArrow">
            <a:avLst>
              <a:gd name="adj1" fmla="val 50000"/>
              <a:gd name="adj2" fmla="val 25000"/>
            </a:avLst>
          </a:prstGeom>
          <a:solidFill>
            <a:srgbClr val="000000"/>
          </a:solidFill>
          <a:ln w="9525">
            <a:solidFill>
              <a:schemeClr val="tx1"/>
            </a:solidFill>
            <a:miter lim="800000"/>
            <a:headEnd/>
            <a:tailEnd/>
          </a:ln>
        </p:spPr>
        <p:txBody>
          <a:bodyPr wrap="none" anchor="ctr"/>
          <a:lstStyle/>
          <a:p>
            <a:pPr eaLnBrk="0" hangingPunct="0"/>
            <a:endParaRPr lang="id-ID" sz="1000">
              <a:latin typeface="Arial" pitchFamily="34" charset="0"/>
            </a:endParaRPr>
          </a:p>
        </p:txBody>
      </p:sp>
      <p:sp>
        <p:nvSpPr>
          <p:cNvPr id="19" name="AutoShape 35"/>
          <p:cNvSpPr>
            <a:spLocks noChangeArrowheads="1"/>
          </p:cNvSpPr>
          <p:nvPr/>
        </p:nvSpPr>
        <p:spPr bwMode="auto">
          <a:xfrm>
            <a:off x="7092950" y="3140075"/>
            <a:ext cx="298450" cy="528638"/>
          </a:xfrm>
          <a:prstGeom prst="rightArrow">
            <a:avLst>
              <a:gd name="adj1" fmla="val 50000"/>
              <a:gd name="adj2" fmla="val 25000"/>
            </a:avLst>
          </a:prstGeom>
          <a:solidFill>
            <a:srgbClr val="000000"/>
          </a:solidFill>
          <a:ln w="9525">
            <a:solidFill>
              <a:schemeClr val="tx1"/>
            </a:solidFill>
            <a:miter lim="800000"/>
            <a:headEnd/>
            <a:tailEnd/>
          </a:ln>
        </p:spPr>
        <p:txBody>
          <a:bodyPr wrap="none" anchor="ctr"/>
          <a:lstStyle/>
          <a:p>
            <a:pPr eaLnBrk="0" hangingPunct="0"/>
            <a:endParaRPr lang="id-ID" sz="1000">
              <a:latin typeface="Arial" pitchFamily="34" charset="0"/>
            </a:endParaRPr>
          </a:p>
        </p:txBody>
      </p:sp>
      <p:sp>
        <p:nvSpPr>
          <p:cNvPr id="20" name="Rectangle 2"/>
          <p:cNvSpPr>
            <a:spLocks noChangeArrowheads="1"/>
          </p:cNvSpPr>
          <p:nvPr/>
        </p:nvSpPr>
        <p:spPr bwMode="auto">
          <a:xfrm>
            <a:off x="179388" y="1570038"/>
            <a:ext cx="8785225" cy="1020762"/>
          </a:xfrm>
          <a:prstGeom prst="rect">
            <a:avLst/>
          </a:prstGeom>
          <a:solidFill>
            <a:srgbClr val="CCFFCC"/>
          </a:solidFill>
          <a:ln w="9525">
            <a:miter lim="800000"/>
            <a:headEnd/>
            <a:tailEnd/>
          </a:ln>
          <a:scene3d>
            <a:camera prst="legacyObliqueTopRight"/>
            <a:lightRig rig="legacyFlat3" dir="b"/>
          </a:scene3d>
          <a:sp3d extrusionH="100000" prstMaterial="legacyMatte">
            <a:bevelT w="13500" h="13500" prst="angle"/>
            <a:bevelB w="13500" h="13500" prst="angle"/>
            <a:extrusionClr>
              <a:srgbClr val="CCFFCC"/>
            </a:extrusionClr>
          </a:sp3d>
        </p:spPr>
        <p:txBody>
          <a:bodyPr wrap="none" anchor="ctr">
            <a:flatTx/>
          </a:bodyPr>
          <a:lstStyle/>
          <a:p>
            <a:pPr eaLnBrk="0" hangingPunct="0"/>
            <a:endParaRPr lang="id-ID" sz="1000">
              <a:latin typeface="Arial" pitchFamily="34" charset="0"/>
            </a:endParaRPr>
          </a:p>
        </p:txBody>
      </p:sp>
      <p:sp>
        <p:nvSpPr>
          <p:cNvPr id="21" name="Text Box 4"/>
          <p:cNvSpPr txBox="1">
            <a:spLocks noChangeArrowheads="1"/>
          </p:cNvSpPr>
          <p:nvPr/>
        </p:nvSpPr>
        <p:spPr bwMode="auto">
          <a:xfrm>
            <a:off x="231775" y="1609725"/>
            <a:ext cx="1652588" cy="942975"/>
          </a:xfrm>
          <a:prstGeom prst="rect">
            <a:avLst/>
          </a:prstGeom>
          <a:solidFill>
            <a:srgbClr val="003300"/>
          </a:solidFill>
          <a:ln w="9525">
            <a:noFill/>
            <a:miter lim="800000"/>
            <a:headEnd/>
            <a:tailEnd/>
          </a:ln>
        </p:spPr>
        <p:txBody>
          <a:bodyPr wrap="none">
            <a:spAutoFit/>
          </a:bodyPr>
          <a:lstStyle/>
          <a:p>
            <a:pPr algn="ctr" eaLnBrk="0" hangingPunct="0"/>
            <a:r>
              <a:rPr lang="en-US" sz="1400" b="1">
                <a:solidFill>
                  <a:srgbClr val="FFFFFF"/>
                </a:solidFill>
                <a:latin typeface="Arial Narrow" pitchFamily="34" charset="0"/>
              </a:rPr>
              <a:t>UU Migas No.22/2001</a:t>
            </a:r>
          </a:p>
          <a:p>
            <a:pPr algn="ctr" eaLnBrk="0" hangingPunct="0"/>
            <a:r>
              <a:rPr lang="en-US" sz="1400" b="1">
                <a:solidFill>
                  <a:srgbClr val="FFFF00"/>
                </a:solidFill>
                <a:latin typeface="Arial Narrow" pitchFamily="34" charset="0"/>
              </a:rPr>
              <a:t>Unbundling System</a:t>
            </a:r>
          </a:p>
          <a:p>
            <a:pPr algn="ctr" eaLnBrk="0" hangingPunct="0"/>
            <a:r>
              <a:rPr lang="en-US" sz="1400" b="1">
                <a:solidFill>
                  <a:srgbClr val="FFFFFF"/>
                </a:solidFill>
                <a:latin typeface="Arial Narrow" pitchFamily="34" charset="0"/>
              </a:rPr>
              <a:t>With transaction</a:t>
            </a:r>
          </a:p>
          <a:p>
            <a:pPr algn="ctr" eaLnBrk="0" hangingPunct="0"/>
            <a:r>
              <a:rPr lang="en-US" sz="1400" b="1">
                <a:solidFill>
                  <a:srgbClr val="FFFFFF"/>
                </a:solidFill>
                <a:latin typeface="Arial Narrow" pitchFamily="34" charset="0"/>
              </a:rPr>
              <a:t>Costs + Taxes</a:t>
            </a:r>
            <a:endParaRPr lang="en-GB" sz="1400" b="1">
              <a:solidFill>
                <a:srgbClr val="FFFFFF"/>
              </a:solidFill>
              <a:latin typeface="Arial Narrow" pitchFamily="34" charset="0"/>
            </a:endParaRPr>
          </a:p>
        </p:txBody>
      </p:sp>
      <p:sp>
        <p:nvSpPr>
          <p:cNvPr id="22" name="Text Box 7"/>
          <p:cNvSpPr txBox="1">
            <a:spLocks noChangeArrowheads="1"/>
          </p:cNvSpPr>
          <p:nvPr/>
        </p:nvSpPr>
        <p:spPr bwMode="auto">
          <a:xfrm>
            <a:off x="2105025" y="1692275"/>
            <a:ext cx="871538" cy="777875"/>
          </a:xfrm>
          <a:prstGeom prst="rect">
            <a:avLst/>
          </a:prstGeom>
          <a:solidFill>
            <a:srgbClr val="006600"/>
          </a:solidFill>
          <a:ln w="9525">
            <a:noFill/>
            <a:miter lim="800000"/>
            <a:headEnd/>
            <a:tailEnd/>
          </a:ln>
        </p:spPr>
        <p:txBody>
          <a:bodyPr wrap="none">
            <a:spAutoFit/>
          </a:bodyPr>
          <a:lstStyle/>
          <a:p>
            <a:pPr algn="ctr" eaLnBrk="0" hangingPunct="0"/>
            <a:r>
              <a:rPr lang="en-US" sz="1500" b="1">
                <a:solidFill>
                  <a:srgbClr val="FFFFFF"/>
                </a:solidFill>
                <a:latin typeface="Eurostile"/>
              </a:rPr>
              <a:t>Cost </a:t>
            </a:r>
          </a:p>
          <a:p>
            <a:pPr algn="ctr" eaLnBrk="0" hangingPunct="0"/>
            <a:r>
              <a:rPr lang="en-US" sz="1500" b="1">
                <a:solidFill>
                  <a:srgbClr val="FFFFFF"/>
                </a:solidFill>
                <a:latin typeface="Eurostile"/>
              </a:rPr>
              <a:t>+</a:t>
            </a:r>
          </a:p>
          <a:p>
            <a:pPr algn="ctr" eaLnBrk="0" hangingPunct="0"/>
            <a:r>
              <a:rPr lang="en-US" sz="1500" b="1">
                <a:solidFill>
                  <a:srgbClr val="FFFF00"/>
                </a:solidFill>
                <a:latin typeface="Eurostile"/>
              </a:rPr>
              <a:t>“Profit”</a:t>
            </a:r>
            <a:endParaRPr lang="en-GB" sz="1500" b="1">
              <a:solidFill>
                <a:srgbClr val="FFFF00"/>
              </a:solidFill>
              <a:latin typeface="Eurostile"/>
            </a:endParaRPr>
          </a:p>
        </p:txBody>
      </p:sp>
      <p:sp>
        <p:nvSpPr>
          <p:cNvPr id="23" name="Line 9"/>
          <p:cNvSpPr>
            <a:spLocks noChangeShapeType="1"/>
          </p:cNvSpPr>
          <p:nvPr/>
        </p:nvSpPr>
        <p:spPr bwMode="auto">
          <a:xfrm>
            <a:off x="6497638" y="647700"/>
            <a:ext cx="0" cy="295275"/>
          </a:xfrm>
          <a:prstGeom prst="line">
            <a:avLst/>
          </a:prstGeom>
          <a:noFill/>
          <a:ln w="57150">
            <a:solidFill>
              <a:srgbClr val="FFFFFF"/>
            </a:solidFill>
            <a:round/>
            <a:headEnd/>
            <a:tailEnd type="triangle" w="med" len="med"/>
          </a:ln>
        </p:spPr>
        <p:txBody>
          <a:bodyPr/>
          <a:lstStyle/>
          <a:p>
            <a:endParaRPr lang="id-ID"/>
          </a:p>
        </p:txBody>
      </p:sp>
      <p:sp>
        <p:nvSpPr>
          <p:cNvPr id="24" name="Text Box 10"/>
          <p:cNvSpPr txBox="1">
            <a:spLocks noChangeArrowheads="1"/>
          </p:cNvSpPr>
          <p:nvPr/>
        </p:nvSpPr>
        <p:spPr bwMode="auto">
          <a:xfrm>
            <a:off x="6284913" y="1095375"/>
            <a:ext cx="427037" cy="320675"/>
          </a:xfrm>
          <a:prstGeom prst="rect">
            <a:avLst/>
          </a:prstGeom>
          <a:noFill/>
          <a:ln w="9525">
            <a:noFill/>
            <a:miter lim="800000"/>
            <a:headEnd/>
            <a:tailEnd/>
          </a:ln>
        </p:spPr>
        <p:txBody>
          <a:bodyPr wrap="none">
            <a:spAutoFit/>
          </a:bodyPr>
          <a:lstStyle/>
          <a:p>
            <a:pPr algn="ctr" eaLnBrk="0" hangingPunct="0"/>
            <a:r>
              <a:rPr lang="en-US" sz="1500" b="1">
                <a:solidFill>
                  <a:srgbClr val="000000"/>
                </a:solidFill>
                <a:latin typeface="Eurostile"/>
              </a:rPr>
              <a:t>PT</a:t>
            </a:r>
          </a:p>
        </p:txBody>
      </p:sp>
      <p:sp>
        <p:nvSpPr>
          <p:cNvPr id="25" name="Text Box 11"/>
          <p:cNvSpPr txBox="1">
            <a:spLocks noChangeArrowheads="1"/>
          </p:cNvSpPr>
          <p:nvPr/>
        </p:nvSpPr>
        <p:spPr bwMode="auto">
          <a:xfrm>
            <a:off x="3436938" y="1692275"/>
            <a:ext cx="871537" cy="777875"/>
          </a:xfrm>
          <a:prstGeom prst="rect">
            <a:avLst/>
          </a:prstGeom>
          <a:solidFill>
            <a:srgbClr val="339933"/>
          </a:solidFill>
          <a:ln w="9525">
            <a:noFill/>
            <a:miter lim="800000"/>
            <a:headEnd/>
            <a:tailEnd/>
          </a:ln>
        </p:spPr>
        <p:txBody>
          <a:bodyPr wrap="none">
            <a:spAutoFit/>
          </a:bodyPr>
          <a:lstStyle/>
          <a:p>
            <a:pPr algn="ctr" eaLnBrk="0" hangingPunct="0"/>
            <a:r>
              <a:rPr lang="en-US" sz="1500" b="1">
                <a:solidFill>
                  <a:srgbClr val="FFFFFF"/>
                </a:solidFill>
                <a:latin typeface="Eurostile"/>
              </a:rPr>
              <a:t>Cost</a:t>
            </a:r>
          </a:p>
          <a:p>
            <a:pPr algn="ctr" eaLnBrk="0" hangingPunct="0"/>
            <a:r>
              <a:rPr lang="en-US" sz="1500" b="1">
                <a:solidFill>
                  <a:srgbClr val="FFFFFF"/>
                </a:solidFill>
                <a:latin typeface="Eurostile"/>
              </a:rPr>
              <a:t>+</a:t>
            </a:r>
          </a:p>
          <a:p>
            <a:pPr algn="ctr" eaLnBrk="0" hangingPunct="0"/>
            <a:r>
              <a:rPr lang="en-US" sz="1500" b="1">
                <a:solidFill>
                  <a:srgbClr val="FFFF00"/>
                </a:solidFill>
                <a:latin typeface="Eurostile"/>
              </a:rPr>
              <a:t>“Profit”</a:t>
            </a:r>
            <a:endParaRPr lang="en-GB" sz="1500" b="1">
              <a:solidFill>
                <a:srgbClr val="FFFF00"/>
              </a:solidFill>
              <a:latin typeface="Eurostile"/>
            </a:endParaRPr>
          </a:p>
        </p:txBody>
      </p:sp>
      <p:sp>
        <p:nvSpPr>
          <p:cNvPr id="26" name="Text Box 12"/>
          <p:cNvSpPr txBox="1">
            <a:spLocks noChangeArrowheads="1"/>
          </p:cNvSpPr>
          <p:nvPr/>
        </p:nvSpPr>
        <p:spPr bwMode="auto">
          <a:xfrm>
            <a:off x="4768850" y="1692275"/>
            <a:ext cx="871538" cy="777875"/>
          </a:xfrm>
          <a:prstGeom prst="rect">
            <a:avLst/>
          </a:prstGeom>
          <a:solidFill>
            <a:srgbClr val="339966"/>
          </a:solidFill>
          <a:ln w="9525">
            <a:noFill/>
            <a:miter lim="800000"/>
            <a:headEnd/>
            <a:tailEnd/>
          </a:ln>
        </p:spPr>
        <p:txBody>
          <a:bodyPr wrap="none">
            <a:spAutoFit/>
          </a:bodyPr>
          <a:lstStyle/>
          <a:p>
            <a:pPr algn="ctr" eaLnBrk="0" hangingPunct="0"/>
            <a:r>
              <a:rPr lang="en-US" sz="1500" b="1">
                <a:latin typeface="Eurostile"/>
              </a:rPr>
              <a:t>Cost</a:t>
            </a:r>
          </a:p>
          <a:p>
            <a:pPr algn="ctr" eaLnBrk="0" hangingPunct="0"/>
            <a:r>
              <a:rPr lang="en-US" sz="1500" b="1">
                <a:latin typeface="Eurostile"/>
              </a:rPr>
              <a:t>+</a:t>
            </a:r>
          </a:p>
          <a:p>
            <a:pPr algn="ctr" eaLnBrk="0" hangingPunct="0"/>
            <a:r>
              <a:rPr lang="en-US" sz="1500" b="1">
                <a:solidFill>
                  <a:srgbClr val="FFFF00"/>
                </a:solidFill>
                <a:latin typeface="Eurostile"/>
              </a:rPr>
              <a:t>“Profit”</a:t>
            </a:r>
            <a:endParaRPr lang="en-GB" sz="1500" b="1">
              <a:solidFill>
                <a:srgbClr val="FFFF00"/>
              </a:solidFill>
              <a:latin typeface="Eurostile"/>
            </a:endParaRPr>
          </a:p>
        </p:txBody>
      </p:sp>
      <p:sp>
        <p:nvSpPr>
          <p:cNvPr id="27" name="Text Box 13"/>
          <p:cNvSpPr txBox="1">
            <a:spLocks noChangeArrowheads="1"/>
          </p:cNvSpPr>
          <p:nvPr/>
        </p:nvSpPr>
        <p:spPr bwMode="auto">
          <a:xfrm>
            <a:off x="6100763" y="1692275"/>
            <a:ext cx="871537" cy="777875"/>
          </a:xfrm>
          <a:prstGeom prst="rect">
            <a:avLst/>
          </a:prstGeom>
          <a:solidFill>
            <a:srgbClr val="008080"/>
          </a:solidFill>
          <a:ln w="9525">
            <a:noFill/>
            <a:miter lim="800000"/>
            <a:headEnd/>
            <a:tailEnd/>
          </a:ln>
        </p:spPr>
        <p:txBody>
          <a:bodyPr wrap="none">
            <a:spAutoFit/>
          </a:bodyPr>
          <a:lstStyle/>
          <a:p>
            <a:pPr algn="ctr" eaLnBrk="0" hangingPunct="0"/>
            <a:r>
              <a:rPr lang="en-US" sz="1500" b="1">
                <a:latin typeface="Eurostile"/>
              </a:rPr>
              <a:t>Cost</a:t>
            </a:r>
          </a:p>
          <a:p>
            <a:pPr algn="ctr" eaLnBrk="0" hangingPunct="0"/>
            <a:r>
              <a:rPr lang="en-US" sz="1500" b="1">
                <a:latin typeface="Eurostile"/>
              </a:rPr>
              <a:t>+</a:t>
            </a:r>
          </a:p>
          <a:p>
            <a:pPr algn="ctr" eaLnBrk="0" hangingPunct="0"/>
            <a:r>
              <a:rPr lang="en-US" sz="1500" b="1">
                <a:solidFill>
                  <a:srgbClr val="FFFF00"/>
                </a:solidFill>
                <a:latin typeface="Eurostile"/>
              </a:rPr>
              <a:t>“Profit”</a:t>
            </a:r>
            <a:endParaRPr lang="en-GB" sz="1500" b="1">
              <a:solidFill>
                <a:srgbClr val="FFFF00"/>
              </a:solidFill>
              <a:latin typeface="Eurostile"/>
            </a:endParaRPr>
          </a:p>
        </p:txBody>
      </p:sp>
      <p:sp>
        <p:nvSpPr>
          <p:cNvPr id="28" name="AutoShape 14"/>
          <p:cNvSpPr>
            <a:spLocks noChangeArrowheads="1"/>
          </p:cNvSpPr>
          <p:nvPr/>
        </p:nvSpPr>
        <p:spPr bwMode="auto">
          <a:xfrm>
            <a:off x="7451725" y="1720850"/>
            <a:ext cx="1296988" cy="696913"/>
          </a:xfrm>
          <a:prstGeom prst="upArrow">
            <a:avLst>
              <a:gd name="adj1" fmla="val 76352"/>
              <a:gd name="adj2" fmla="val 31718"/>
            </a:avLst>
          </a:prstGeom>
          <a:solidFill>
            <a:srgbClr val="CC0000"/>
          </a:solidFill>
          <a:ln w="9525">
            <a:noFill/>
            <a:miter lim="800000"/>
            <a:headEnd/>
            <a:tailEnd/>
          </a:ln>
        </p:spPr>
        <p:txBody>
          <a:bodyPr>
            <a:spAutoFit/>
          </a:bodyPr>
          <a:lstStyle/>
          <a:p>
            <a:pPr algn="ctr" eaLnBrk="0" hangingPunct="0"/>
            <a:r>
              <a:rPr lang="en-US" sz="1500" b="1">
                <a:latin typeface="Eurostile"/>
              </a:rPr>
              <a:t>Harga Pasar ?</a:t>
            </a:r>
          </a:p>
        </p:txBody>
      </p:sp>
      <p:sp>
        <p:nvSpPr>
          <p:cNvPr id="29" name="Line 15"/>
          <p:cNvSpPr>
            <a:spLocks noChangeShapeType="1"/>
          </p:cNvSpPr>
          <p:nvPr/>
        </p:nvSpPr>
        <p:spPr bwMode="auto">
          <a:xfrm>
            <a:off x="5173663" y="647700"/>
            <a:ext cx="0" cy="295275"/>
          </a:xfrm>
          <a:prstGeom prst="line">
            <a:avLst/>
          </a:prstGeom>
          <a:noFill/>
          <a:ln w="57150">
            <a:solidFill>
              <a:srgbClr val="FFFFFF"/>
            </a:solidFill>
            <a:round/>
            <a:headEnd/>
            <a:tailEnd type="triangle" w="med" len="med"/>
          </a:ln>
        </p:spPr>
        <p:txBody>
          <a:bodyPr/>
          <a:lstStyle/>
          <a:p>
            <a:endParaRPr lang="id-ID"/>
          </a:p>
        </p:txBody>
      </p:sp>
      <p:sp>
        <p:nvSpPr>
          <p:cNvPr id="30" name="Text Box 16"/>
          <p:cNvSpPr txBox="1">
            <a:spLocks noChangeArrowheads="1"/>
          </p:cNvSpPr>
          <p:nvPr/>
        </p:nvSpPr>
        <p:spPr bwMode="auto">
          <a:xfrm>
            <a:off x="4960938" y="1095375"/>
            <a:ext cx="427037" cy="320675"/>
          </a:xfrm>
          <a:prstGeom prst="rect">
            <a:avLst/>
          </a:prstGeom>
          <a:noFill/>
          <a:ln w="9525">
            <a:noFill/>
            <a:miter lim="800000"/>
            <a:headEnd/>
            <a:tailEnd/>
          </a:ln>
        </p:spPr>
        <p:txBody>
          <a:bodyPr wrap="none">
            <a:spAutoFit/>
          </a:bodyPr>
          <a:lstStyle/>
          <a:p>
            <a:pPr algn="ctr" eaLnBrk="0" hangingPunct="0"/>
            <a:r>
              <a:rPr lang="en-US" sz="1500" b="1">
                <a:solidFill>
                  <a:srgbClr val="000000"/>
                </a:solidFill>
                <a:latin typeface="Eurostile"/>
              </a:rPr>
              <a:t>PT</a:t>
            </a:r>
          </a:p>
        </p:txBody>
      </p:sp>
      <p:sp>
        <p:nvSpPr>
          <p:cNvPr id="31" name="Line 18"/>
          <p:cNvSpPr>
            <a:spLocks noChangeShapeType="1"/>
          </p:cNvSpPr>
          <p:nvPr/>
        </p:nvSpPr>
        <p:spPr bwMode="auto">
          <a:xfrm>
            <a:off x="3849688" y="647700"/>
            <a:ext cx="0" cy="295275"/>
          </a:xfrm>
          <a:prstGeom prst="line">
            <a:avLst/>
          </a:prstGeom>
          <a:noFill/>
          <a:ln w="57150">
            <a:solidFill>
              <a:srgbClr val="FFFFFF"/>
            </a:solidFill>
            <a:round/>
            <a:headEnd/>
            <a:tailEnd type="triangle" w="med" len="med"/>
          </a:ln>
        </p:spPr>
        <p:txBody>
          <a:bodyPr/>
          <a:lstStyle/>
          <a:p>
            <a:endParaRPr lang="id-ID"/>
          </a:p>
        </p:txBody>
      </p:sp>
      <p:sp>
        <p:nvSpPr>
          <p:cNvPr id="32" name="Text Box 19"/>
          <p:cNvSpPr txBox="1">
            <a:spLocks noChangeArrowheads="1"/>
          </p:cNvSpPr>
          <p:nvPr/>
        </p:nvSpPr>
        <p:spPr bwMode="auto">
          <a:xfrm>
            <a:off x="3636963" y="1095375"/>
            <a:ext cx="427037" cy="320675"/>
          </a:xfrm>
          <a:prstGeom prst="rect">
            <a:avLst/>
          </a:prstGeom>
          <a:noFill/>
          <a:ln w="9525">
            <a:noFill/>
            <a:miter lim="800000"/>
            <a:headEnd/>
            <a:tailEnd/>
          </a:ln>
        </p:spPr>
        <p:txBody>
          <a:bodyPr wrap="none">
            <a:spAutoFit/>
          </a:bodyPr>
          <a:lstStyle/>
          <a:p>
            <a:pPr algn="ctr" eaLnBrk="0" hangingPunct="0"/>
            <a:r>
              <a:rPr lang="en-US" sz="1500" b="1">
                <a:solidFill>
                  <a:srgbClr val="000000"/>
                </a:solidFill>
                <a:latin typeface="Eurostile"/>
              </a:rPr>
              <a:t>PT</a:t>
            </a:r>
          </a:p>
        </p:txBody>
      </p:sp>
      <p:sp>
        <p:nvSpPr>
          <p:cNvPr id="33" name="Line 21"/>
          <p:cNvSpPr>
            <a:spLocks noChangeShapeType="1"/>
          </p:cNvSpPr>
          <p:nvPr/>
        </p:nvSpPr>
        <p:spPr bwMode="auto">
          <a:xfrm>
            <a:off x="2525713" y="647700"/>
            <a:ext cx="0" cy="295275"/>
          </a:xfrm>
          <a:prstGeom prst="line">
            <a:avLst/>
          </a:prstGeom>
          <a:noFill/>
          <a:ln w="57150">
            <a:solidFill>
              <a:srgbClr val="FFFFFF"/>
            </a:solidFill>
            <a:round/>
            <a:headEnd/>
            <a:tailEnd type="triangle" w="med" len="med"/>
          </a:ln>
        </p:spPr>
        <p:txBody>
          <a:bodyPr/>
          <a:lstStyle/>
          <a:p>
            <a:endParaRPr lang="id-ID"/>
          </a:p>
        </p:txBody>
      </p:sp>
      <p:sp>
        <p:nvSpPr>
          <p:cNvPr id="34" name="Text Box 22"/>
          <p:cNvSpPr txBox="1">
            <a:spLocks noChangeArrowheads="1"/>
          </p:cNvSpPr>
          <p:nvPr/>
        </p:nvSpPr>
        <p:spPr bwMode="auto">
          <a:xfrm>
            <a:off x="2312988" y="1095375"/>
            <a:ext cx="427037" cy="320675"/>
          </a:xfrm>
          <a:prstGeom prst="rect">
            <a:avLst/>
          </a:prstGeom>
          <a:noFill/>
          <a:ln w="9525">
            <a:noFill/>
            <a:miter lim="800000"/>
            <a:headEnd/>
            <a:tailEnd/>
          </a:ln>
        </p:spPr>
        <p:txBody>
          <a:bodyPr wrap="none">
            <a:spAutoFit/>
          </a:bodyPr>
          <a:lstStyle/>
          <a:p>
            <a:pPr algn="ctr" eaLnBrk="0" hangingPunct="0"/>
            <a:r>
              <a:rPr lang="en-US" sz="1500" b="1">
                <a:solidFill>
                  <a:srgbClr val="000000"/>
                </a:solidFill>
                <a:latin typeface="Eurostile"/>
              </a:rPr>
              <a:t>PT</a:t>
            </a:r>
          </a:p>
        </p:txBody>
      </p:sp>
      <p:sp>
        <p:nvSpPr>
          <p:cNvPr id="35" name="Text Box 24"/>
          <p:cNvSpPr txBox="1">
            <a:spLocks noChangeArrowheads="1"/>
          </p:cNvSpPr>
          <p:nvPr/>
        </p:nvSpPr>
        <p:spPr bwMode="auto">
          <a:xfrm>
            <a:off x="762000" y="957263"/>
            <a:ext cx="881063" cy="549275"/>
          </a:xfrm>
          <a:prstGeom prst="rect">
            <a:avLst/>
          </a:prstGeom>
          <a:noFill/>
          <a:ln w="9525">
            <a:noFill/>
            <a:miter lim="800000"/>
            <a:headEnd/>
            <a:tailEnd/>
          </a:ln>
        </p:spPr>
        <p:txBody>
          <a:bodyPr wrap="none">
            <a:spAutoFit/>
          </a:bodyPr>
          <a:lstStyle/>
          <a:p>
            <a:pPr algn="ctr" eaLnBrk="0" hangingPunct="0"/>
            <a:r>
              <a:rPr lang="en-US" sz="1500" b="1">
                <a:solidFill>
                  <a:srgbClr val="000000"/>
                </a:solidFill>
                <a:latin typeface="Eurostile"/>
              </a:rPr>
              <a:t>Internt’l</a:t>
            </a:r>
          </a:p>
          <a:p>
            <a:pPr algn="ctr" eaLnBrk="0" hangingPunct="0"/>
            <a:r>
              <a:rPr lang="en-US" sz="1500" b="1">
                <a:solidFill>
                  <a:srgbClr val="000000"/>
                </a:solidFill>
                <a:latin typeface="Eurostile"/>
              </a:rPr>
              <a:t>Price</a:t>
            </a:r>
            <a:endParaRPr lang="en-GB" sz="1500" b="1">
              <a:solidFill>
                <a:srgbClr val="000000"/>
              </a:solidFill>
              <a:latin typeface="Eurostile"/>
            </a:endParaRPr>
          </a:p>
        </p:txBody>
      </p:sp>
      <p:sp>
        <p:nvSpPr>
          <p:cNvPr id="36" name="Line 26"/>
          <p:cNvSpPr>
            <a:spLocks noChangeShapeType="1"/>
          </p:cNvSpPr>
          <p:nvPr/>
        </p:nvSpPr>
        <p:spPr bwMode="auto">
          <a:xfrm>
            <a:off x="1201738" y="647700"/>
            <a:ext cx="0" cy="295275"/>
          </a:xfrm>
          <a:prstGeom prst="line">
            <a:avLst/>
          </a:prstGeom>
          <a:noFill/>
          <a:ln w="57150">
            <a:solidFill>
              <a:srgbClr val="FFFFFF"/>
            </a:solidFill>
            <a:round/>
            <a:headEnd/>
            <a:tailEnd type="triangle" w="med" len="med"/>
          </a:ln>
        </p:spPr>
        <p:txBody>
          <a:bodyPr/>
          <a:lstStyle/>
          <a:p>
            <a:endParaRPr lang="id-ID"/>
          </a:p>
        </p:txBody>
      </p:sp>
      <p:grpSp>
        <p:nvGrpSpPr>
          <p:cNvPr id="37" name="Group 36"/>
          <p:cNvGrpSpPr>
            <a:grpSpLocks/>
          </p:cNvGrpSpPr>
          <p:nvPr/>
        </p:nvGrpSpPr>
        <p:grpSpPr bwMode="auto">
          <a:xfrm>
            <a:off x="1898650" y="1971675"/>
            <a:ext cx="5405438" cy="219075"/>
            <a:chOff x="1196" y="2834"/>
            <a:chExt cx="3405" cy="138"/>
          </a:xfrm>
        </p:grpSpPr>
        <p:sp>
          <p:nvSpPr>
            <p:cNvPr id="38" name="AutoShape 37"/>
            <p:cNvSpPr>
              <a:spLocks noChangeArrowheads="1"/>
            </p:cNvSpPr>
            <p:nvPr/>
          </p:nvSpPr>
          <p:spPr bwMode="auto">
            <a:xfrm>
              <a:off x="1196" y="2834"/>
              <a:ext cx="88" cy="138"/>
            </a:xfrm>
            <a:prstGeom prst="rightArrow">
              <a:avLst>
                <a:gd name="adj1" fmla="val 50000"/>
                <a:gd name="adj2" fmla="val 25000"/>
              </a:avLst>
            </a:prstGeom>
            <a:solidFill>
              <a:srgbClr val="CC0000"/>
            </a:solidFill>
            <a:ln w="9525">
              <a:solidFill>
                <a:srgbClr val="FFFFFF"/>
              </a:solidFill>
              <a:miter lim="800000"/>
              <a:headEnd/>
              <a:tailEnd/>
            </a:ln>
          </p:spPr>
          <p:txBody>
            <a:bodyPr wrap="none" anchor="ctr"/>
            <a:lstStyle/>
            <a:p>
              <a:pPr eaLnBrk="0" hangingPunct="0"/>
              <a:endParaRPr lang="id-ID" sz="1000">
                <a:latin typeface="Arial" pitchFamily="34" charset="0"/>
              </a:endParaRPr>
            </a:p>
          </p:txBody>
        </p:sp>
        <p:sp>
          <p:nvSpPr>
            <p:cNvPr id="39" name="AutoShape 38"/>
            <p:cNvSpPr>
              <a:spLocks noChangeArrowheads="1"/>
            </p:cNvSpPr>
            <p:nvPr/>
          </p:nvSpPr>
          <p:spPr bwMode="auto">
            <a:xfrm>
              <a:off x="2025" y="2834"/>
              <a:ext cx="88" cy="138"/>
            </a:xfrm>
            <a:prstGeom prst="rightArrow">
              <a:avLst>
                <a:gd name="adj1" fmla="val 50000"/>
                <a:gd name="adj2" fmla="val 25000"/>
              </a:avLst>
            </a:prstGeom>
            <a:solidFill>
              <a:srgbClr val="CC0000"/>
            </a:solidFill>
            <a:ln w="9525">
              <a:solidFill>
                <a:srgbClr val="FFFFFF"/>
              </a:solidFill>
              <a:miter lim="800000"/>
              <a:headEnd/>
              <a:tailEnd/>
            </a:ln>
          </p:spPr>
          <p:txBody>
            <a:bodyPr wrap="none" anchor="ctr"/>
            <a:lstStyle/>
            <a:p>
              <a:pPr eaLnBrk="0" hangingPunct="0"/>
              <a:endParaRPr lang="id-ID" sz="1000">
                <a:latin typeface="Arial" pitchFamily="34" charset="0"/>
              </a:endParaRPr>
            </a:p>
          </p:txBody>
        </p:sp>
        <p:sp>
          <p:nvSpPr>
            <p:cNvPr id="40" name="AutoShape 39"/>
            <p:cNvSpPr>
              <a:spLocks noChangeArrowheads="1"/>
            </p:cNvSpPr>
            <p:nvPr/>
          </p:nvSpPr>
          <p:spPr bwMode="auto">
            <a:xfrm>
              <a:off x="2854" y="2834"/>
              <a:ext cx="88" cy="138"/>
            </a:xfrm>
            <a:prstGeom prst="rightArrow">
              <a:avLst>
                <a:gd name="adj1" fmla="val 50000"/>
                <a:gd name="adj2" fmla="val 25000"/>
              </a:avLst>
            </a:prstGeom>
            <a:solidFill>
              <a:srgbClr val="CC0000"/>
            </a:solidFill>
            <a:ln w="9525">
              <a:solidFill>
                <a:srgbClr val="FFFFFF"/>
              </a:solidFill>
              <a:miter lim="800000"/>
              <a:headEnd/>
              <a:tailEnd/>
            </a:ln>
          </p:spPr>
          <p:txBody>
            <a:bodyPr wrap="none" anchor="ctr"/>
            <a:lstStyle/>
            <a:p>
              <a:pPr eaLnBrk="0" hangingPunct="0"/>
              <a:endParaRPr lang="id-ID" sz="1000">
                <a:latin typeface="Arial" pitchFamily="34" charset="0"/>
              </a:endParaRPr>
            </a:p>
          </p:txBody>
        </p:sp>
        <p:sp>
          <p:nvSpPr>
            <p:cNvPr id="41" name="AutoShape 40"/>
            <p:cNvSpPr>
              <a:spLocks noChangeArrowheads="1"/>
            </p:cNvSpPr>
            <p:nvPr/>
          </p:nvSpPr>
          <p:spPr bwMode="auto">
            <a:xfrm>
              <a:off x="3683" y="2834"/>
              <a:ext cx="88" cy="138"/>
            </a:xfrm>
            <a:prstGeom prst="rightArrow">
              <a:avLst>
                <a:gd name="adj1" fmla="val 50000"/>
                <a:gd name="adj2" fmla="val 25000"/>
              </a:avLst>
            </a:prstGeom>
            <a:solidFill>
              <a:srgbClr val="CC0000"/>
            </a:solidFill>
            <a:ln w="9525">
              <a:solidFill>
                <a:srgbClr val="FFFFFF"/>
              </a:solidFill>
              <a:miter lim="800000"/>
              <a:headEnd/>
              <a:tailEnd/>
            </a:ln>
          </p:spPr>
          <p:txBody>
            <a:bodyPr wrap="none" anchor="ctr"/>
            <a:lstStyle/>
            <a:p>
              <a:pPr eaLnBrk="0" hangingPunct="0"/>
              <a:endParaRPr lang="id-ID" sz="1000">
                <a:latin typeface="Arial" pitchFamily="34" charset="0"/>
              </a:endParaRPr>
            </a:p>
          </p:txBody>
        </p:sp>
        <p:sp>
          <p:nvSpPr>
            <p:cNvPr id="42" name="AutoShape 41"/>
            <p:cNvSpPr>
              <a:spLocks noChangeArrowheads="1"/>
            </p:cNvSpPr>
            <p:nvPr/>
          </p:nvSpPr>
          <p:spPr bwMode="auto">
            <a:xfrm>
              <a:off x="4513" y="2834"/>
              <a:ext cx="88" cy="138"/>
            </a:xfrm>
            <a:prstGeom prst="rightArrow">
              <a:avLst>
                <a:gd name="adj1" fmla="val 50000"/>
                <a:gd name="adj2" fmla="val 25000"/>
              </a:avLst>
            </a:prstGeom>
            <a:solidFill>
              <a:srgbClr val="CC0000"/>
            </a:solidFill>
            <a:ln w="9525">
              <a:solidFill>
                <a:srgbClr val="FFFFFF"/>
              </a:solidFill>
              <a:miter lim="800000"/>
              <a:headEnd/>
              <a:tailEnd/>
            </a:ln>
          </p:spPr>
          <p:txBody>
            <a:bodyPr wrap="none" anchor="ctr"/>
            <a:lstStyle/>
            <a:p>
              <a:pPr eaLnBrk="0" hangingPunct="0"/>
              <a:endParaRPr lang="id-ID" sz="1000">
                <a:latin typeface="Arial" pitchFamily="34" charset="0"/>
              </a:endParaRPr>
            </a:p>
          </p:txBody>
        </p:sp>
      </p:grpSp>
      <p:pic>
        <p:nvPicPr>
          <p:cNvPr id="43" name="Picture 56" descr="mt"/>
          <p:cNvPicPr>
            <a:picLocks noChangeAspect="1" noChangeArrowheads="1"/>
          </p:cNvPicPr>
          <p:nvPr/>
        </p:nvPicPr>
        <p:blipFill>
          <a:blip r:embed="rId7"/>
          <a:srcRect t="3490" r="4707"/>
          <a:stretch>
            <a:fillRect/>
          </a:stretch>
        </p:blipFill>
        <p:spPr bwMode="auto">
          <a:xfrm>
            <a:off x="7599363" y="2871788"/>
            <a:ext cx="936625" cy="904875"/>
          </a:xfrm>
          <a:prstGeom prst="rect">
            <a:avLst/>
          </a:prstGeom>
          <a:noFill/>
          <a:ln w="9525">
            <a:solidFill>
              <a:schemeClr val="tx1"/>
            </a:solidFill>
            <a:miter lim="800000"/>
            <a:headEnd/>
            <a:tailEnd/>
          </a:ln>
        </p:spPr>
      </p:pic>
      <p:pic>
        <p:nvPicPr>
          <p:cNvPr id="44" name="Picture 57" descr="main"/>
          <p:cNvPicPr>
            <a:picLocks noChangeAspect="1" noChangeArrowheads="1"/>
          </p:cNvPicPr>
          <p:nvPr/>
        </p:nvPicPr>
        <p:blipFill>
          <a:blip r:embed="rId8"/>
          <a:srcRect l="14781" r="13625"/>
          <a:stretch>
            <a:fillRect/>
          </a:stretch>
        </p:blipFill>
        <p:spPr bwMode="auto">
          <a:xfrm>
            <a:off x="7599363" y="4052888"/>
            <a:ext cx="935037" cy="865187"/>
          </a:xfrm>
          <a:prstGeom prst="rect">
            <a:avLst/>
          </a:prstGeom>
          <a:noFill/>
          <a:ln w="9525">
            <a:solidFill>
              <a:schemeClr val="tx1"/>
            </a:solidFill>
            <a:miter lim="800000"/>
            <a:headEnd/>
            <a:tailEnd/>
          </a:ln>
        </p:spPr>
      </p:pic>
      <p:sp>
        <p:nvSpPr>
          <p:cNvPr id="45" name="Text Box 3"/>
          <p:cNvSpPr txBox="1">
            <a:spLocks noChangeArrowheads="1"/>
          </p:cNvSpPr>
          <p:nvPr/>
        </p:nvSpPr>
        <p:spPr bwMode="auto">
          <a:xfrm>
            <a:off x="838200" y="152400"/>
            <a:ext cx="7391400" cy="738188"/>
          </a:xfrm>
          <a:prstGeom prst="rect">
            <a:avLst/>
          </a:prstGeom>
          <a:noFill/>
          <a:ln w="9525">
            <a:noFill/>
            <a:miter lim="800000"/>
            <a:headEnd/>
            <a:tailEnd/>
          </a:ln>
        </p:spPr>
        <p:txBody>
          <a:bodyPr>
            <a:spAutoFit/>
          </a:bodyPr>
          <a:lstStyle/>
          <a:p>
            <a:pPr algn="ctr"/>
            <a:r>
              <a:rPr lang="en-US" sz="2400">
                <a:latin typeface="Arial Black" pitchFamily="34" charset="0"/>
              </a:rPr>
              <a:t>POLA UNBUNDLING </a:t>
            </a:r>
          </a:p>
          <a:p>
            <a:pPr algn="ctr"/>
            <a:r>
              <a:rPr lang="en-US">
                <a:solidFill>
                  <a:srgbClr val="C00000"/>
                </a:solidFill>
                <a:latin typeface="Arial Black" pitchFamily="34" charset="0"/>
              </a:rPr>
              <a:t>BIAYA POKOK BBM PERTAMINA LEBIH MAHAL</a:t>
            </a:r>
          </a:p>
        </p:txBody>
      </p:sp>
      <p:sp>
        <p:nvSpPr>
          <p:cNvPr id="46" name="Rectangle 46"/>
          <p:cNvSpPr>
            <a:spLocks noChangeArrowheads="1"/>
          </p:cNvSpPr>
          <p:nvPr/>
        </p:nvSpPr>
        <p:spPr bwMode="auto">
          <a:xfrm>
            <a:off x="228600" y="4356100"/>
            <a:ext cx="7162800" cy="2006600"/>
          </a:xfrm>
          <a:prstGeom prst="rect">
            <a:avLst/>
          </a:prstGeom>
          <a:solidFill>
            <a:srgbClr val="FFFF00"/>
          </a:solidFill>
          <a:ln w="9525">
            <a:noFill/>
            <a:miter lim="800000"/>
            <a:headEnd/>
            <a:tailEnd/>
          </a:ln>
        </p:spPr>
        <p:txBody>
          <a:bodyPr anchor="ctr">
            <a:spAutoFit/>
          </a:bodyPr>
          <a:lstStyle/>
          <a:p>
            <a:pPr algn="ctr" eaLnBrk="0" hangingPunct="0">
              <a:tabLst>
                <a:tab pos="228600" algn="l"/>
              </a:tabLst>
            </a:pPr>
            <a:r>
              <a:rPr lang="fi-FI" altLang="ko-KR" sz="1400">
                <a:solidFill>
                  <a:srgbClr val="FF0000"/>
                </a:solidFill>
                <a:latin typeface="Arial" pitchFamily="34" charset="0"/>
                <a:ea typeface="Batang" pitchFamily="18" charset="-127"/>
              </a:rPr>
              <a:t>Pasal 10</a:t>
            </a:r>
            <a:endParaRPr lang="en-US" altLang="ko-KR" sz="1400">
              <a:solidFill>
                <a:srgbClr val="FF0000"/>
              </a:solidFill>
              <a:latin typeface="Arial" pitchFamily="34" charset="0"/>
              <a:ea typeface="Batang" pitchFamily="18" charset="-127"/>
            </a:endParaRPr>
          </a:p>
          <a:p>
            <a:pPr marL="180975" lvl="1" indent="-180975" algn="just" eaLnBrk="0" hangingPunct="0">
              <a:buFont typeface="Arial" pitchFamily="34" charset="0"/>
              <a:buChar char="•"/>
              <a:tabLst>
                <a:tab pos="228600" algn="l"/>
              </a:tabLst>
            </a:pPr>
            <a:r>
              <a:rPr lang="fi-FI" altLang="ko-KR" sz="1400">
                <a:solidFill>
                  <a:srgbClr val="FF0000"/>
                </a:solidFill>
                <a:latin typeface="Arial" pitchFamily="34" charset="0"/>
                <a:ea typeface="Batang" pitchFamily="18" charset="-127"/>
              </a:rPr>
              <a:t>Badan Usaha atau Bentuk Usaha Tetap yang melakukan Kegiatan Usaha Hulu dilarang melakukan Kegiatan Usaha Hilir.</a:t>
            </a:r>
            <a:endParaRPr lang="en-US" altLang="ko-KR" sz="1400">
              <a:solidFill>
                <a:srgbClr val="FF0000"/>
              </a:solidFill>
              <a:latin typeface="Arial" pitchFamily="34" charset="0"/>
              <a:ea typeface="Batang" pitchFamily="18" charset="-127"/>
            </a:endParaRPr>
          </a:p>
          <a:p>
            <a:pPr marL="180975" lvl="1" indent="-180975" algn="just" eaLnBrk="0" hangingPunct="0">
              <a:buFont typeface="Arial" pitchFamily="34" charset="0"/>
              <a:buChar char="•"/>
              <a:tabLst>
                <a:tab pos="228600" algn="l"/>
              </a:tabLst>
            </a:pPr>
            <a:r>
              <a:rPr lang="fi-FI" altLang="ko-KR" sz="1400">
                <a:solidFill>
                  <a:srgbClr val="FF0000"/>
                </a:solidFill>
                <a:latin typeface="Arial" pitchFamily="34" charset="0"/>
                <a:ea typeface="Batang" pitchFamily="18" charset="-127"/>
              </a:rPr>
              <a:t>Badan Usaha yang melakukan Kegiatan Usaha Hilir tidak dapat melakukan Kegiatan Usaha Hulu.</a:t>
            </a:r>
          </a:p>
          <a:p>
            <a:pPr algn="ctr">
              <a:tabLst>
                <a:tab pos="228600" algn="l"/>
              </a:tabLst>
            </a:pPr>
            <a:r>
              <a:rPr lang="fi-FI" sz="1400">
                <a:solidFill>
                  <a:srgbClr val="FF0000"/>
                </a:solidFill>
                <a:latin typeface="Arial" pitchFamily="34" charset="0"/>
                <a:ea typeface="Batang" pitchFamily="18" charset="-127"/>
              </a:rPr>
              <a:t>Pasal 13</a:t>
            </a:r>
            <a:endParaRPr lang="en-US" sz="1400">
              <a:solidFill>
                <a:srgbClr val="FF0000"/>
              </a:solidFill>
              <a:latin typeface="Arial" pitchFamily="34" charset="0"/>
              <a:ea typeface="Batang" pitchFamily="18" charset="-127"/>
            </a:endParaRPr>
          </a:p>
          <a:p>
            <a:pPr algn="just">
              <a:tabLst>
                <a:tab pos="228600" algn="l"/>
              </a:tabLst>
            </a:pPr>
            <a:r>
              <a:rPr lang="fi-FI" sz="1400">
                <a:solidFill>
                  <a:srgbClr val="FF0000"/>
                </a:solidFill>
                <a:latin typeface="Arial" pitchFamily="34" charset="0"/>
                <a:ea typeface="Batang" pitchFamily="18" charset="-127"/>
              </a:rPr>
              <a:t>Kepada setiap Badan Usaha atau Bentuk Usaha Tetap hanya diberikan 1 (satu) Wilayah Kerja. Dalam hal Badan Usaha atau Bentuk Usaha Tetap mengusahakan beberapa Wilayah Kerja, harus dibentuk badan hukum yang terpisah untuk setiap Wilayah Kerja.</a:t>
            </a:r>
            <a:endParaRPr lang="fi-FI" altLang="ko-KR" sz="1400">
              <a:solidFill>
                <a:srgbClr val="FF0000"/>
              </a:solidFill>
              <a:latin typeface="Arial" pitchFamily="34" charset="0"/>
              <a:ea typeface="Gulim" pitchFamily="34" charset="-127"/>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Makna “Dikuasai oleh Negara”</a:t>
            </a:r>
            <a:endParaRPr lang="id-ID" dirty="0"/>
          </a:p>
        </p:txBody>
      </p:sp>
      <p:sp>
        <p:nvSpPr>
          <p:cNvPr id="3" name="Content Placeholder 2"/>
          <p:cNvSpPr>
            <a:spLocks noGrp="1"/>
          </p:cNvSpPr>
          <p:nvPr>
            <p:ph idx="1"/>
          </p:nvPr>
        </p:nvSpPr>
        <p:spPr/>
        <p:txBody>
          <a:bodyPr/>
          <a:lstStyle/>
          <a:p>
            <a:r>
              <a:rPr lang="id-ID" dirty="0" smtClean="0"/>
              <a:t>Muhammad Yamin: hak untuk mengatur dan mengelola</a:t>
            </a:r>
          </a:p>
          <a:p>
            <a:r>
              <a:rPr lang="id-ID" dirty="0" smtClean="0"/>
              <a:t>Bagir Manan: kepemilikan oleh negara, mengatur dan mengawasi penggunaan dan pemanfaatan, penyertaan modal dalam bentuk perusahaan negara</a:t>
            </a:r>
            <a:endParaRPr lang="id-ID" dirty="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Berdasarkan Pasal 33 UUD 1945?</a:t>
            </a:r>
            <a:endParaRPr lang="id-ID" dirty="0"/>
          </a:p>
        </p:txBody>
      </p:sp>
      <p:sp>
        <p:nvSpPr>
          <p:cNvPr id="3" name="Content Placeholder 2"/>
          <p:cNvSpPr>
            <a:spLocks noGrp="1"/>
          </p:cNvSpPr>
          <p:nvPr>
            <p:ph idx="1"/>
          </p:nvPr>
        </p:nvSpPr>
        <p:spPr/>
        <p:txBody>
          <a:bodyPr/>
          <a:lstStyle/>
          <a:p>
            <a:endParaRPr lang="id-ID" dirty="0"/>
          </a:p>
        </p:txBody>
      </p:sp>
      <p:graphicFrame>
        <p:nvGraphicFramePr>
          <p:cNvPr id="4" name="Diagram 3"/>
          <p:cNvGraphicFramePr/>
          <p:nvPr/>
        </p:nvGraphicFramePr>
        <p:xfrm>
          <a:off x="785786" y="1928802"/>
          <a:ext cx="750099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Jadi...</a:t>
            </a:r>
            <a:endParaRPr lang="id-ID" dirty="0"/>
          </a:p>
        </p:txBody>
      </p:sp>
      <p:sp>
        <p:nvSpPr>
          <p:cNvPr id="3" name="Content Placeholder 2"/>
          <p:cNvSpPr>
            <a:spLocks noGrp="1"/>
          </p:cNvSpPr>
          <p:nvPr>
            <p:ph idx="1"/>
          </p:nvPr>
        </p:nvSpPr>
        <p:spPr/>
        <p:txBody>
          <a:bodyPr/>
          <a:lstStyle/>
          <a:p>
            <a:r>
              <a:rPr lang="id-ID" dirty="0" smtClean="0"/>
              <a:t>Ada pengaruh ideologi lain dalam penyusunan UU di Indonesia: Kapitalisme</a:t>
            </a:r>
            <a:endParaRPr lang="id-ID"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Agenda Tersembunyi</a:t>
            </a:r>
            <a:endParaRPr lang="id-ID" dirty="0"/>
          </a:p>
        </p:txBody>
      </p:sp>
      <p:sp>
        <p:nvSpPr>
          <p:cNvPr id="3" name="Content Placeholder 2"/>
          <p:cNvSpPr>
            <a:spLocks noGrp="1"/>
          </p:cNvSpPr>
          <p:nvPr>
            <p:ph idx="1"/>
          </p:nvPr>
        </p:nvSpPr>
        <p:spPr>
          <a:xfrm>
            <a:off x="2643174" y="3357562"/>
            <a:ext cx="3829048" cy="1257296"/>
          </a:xfrm>
          <a:scene3d>
            <a:camera prst="isometricTopUp"/>
            <a:lightRig rig="threePt" dir="t">
              <a:rot lat="0" lon="0" rev="1200000"/>
            </a:lightRig>
          </a:scene3d>
          <a:sp3d>
            <a:bevelT w="63500" h="25400"/>
          </a:sp3d>
        </p:spPr>
        <p:style>
          <a:lnRef idx="0">
            <a:schemeClr val="accent3"/>
          </a:lnRef>
          <a:fillRef idx="3">
            <a:schemeClr val="accent3"/>
          </a:fillRef>
          <a:effectRef idx="3">
            <a:schemeClr val="accent3"/>
          </a:effectRef>
          <a:fontRef idx="minor">
            <a:schemeClr val="lt1"/>
          </a:fontRef>
        </p:style>
        <p:txBody>
          <a:bodyPr/>
          <a:lstStyle/>
          <a:p>
            <a:pPr>
              <a:buNone/>
            </a:pPr>
            <a:r>
              <a:rPr lang="id-ID" dirty="0" smtClean="0"/>
              <a:t>Liberalisasi Migas</a:t>
            </a:r>
            <a:endParaRPr lang="id-ID"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28600"/>
            <a:ext cx="8229600" cy="685800"/>
          </a:xfrm>
        </p:spPr>
        <p:txBody>
          <a:bodyPr>
            <a:normAutofit fontScale="90000"/>
          </a:bodyPr>
          <a:lstStyle/>
          <a:p>
            <a:pPr eaLnBrk="1" hangingPunct="1"/>
            <a:r>
              <a:rPr lang="en-US" sz="2800" smtClean="0">
                <a:solidFill>
                  <a:schemeClr val="tx1"/>
                </a:solidFill>
                <a:latin typeface="Arial Black" pitchFamily="34" charset="0"/>
              </a:rPr>
              <a:t>PENGAKUAN IMF</a:t>
            </a:r>
            <a:br>
              <a:rPr lang="en-US" sz="2800" smtClean="0">
                <a:solidFill>
                  <a:schemeClr val="tx1"/>
                </a:solidFill>
                <a:latin typeface="Arial Black" pitchFamily="34" charset="0"/>
              </a:rPr>
            </a:br>
            <a:endParaRPr lang="en-US" sz="2800" smtClean="0">
              <a:solidFill>
                <a:srgbClr val="C00000"/>
              </a:solidFill>
              <a:latin typeface="Arial Black" pitchFamily="34" charset="0"/>
            </a:endParaRPr>
          </a:p>
        </p:txBody>
      </p:sp>
      <p:sp>
        <p:nvSpPr>
          <p:cNvPr id="9219" name="Rectangle 3"/>
          <p:cNvSpPr>
            <a:spLocks noGrp="1" noChangeArrowheads="1"/>
          </p:cNvSpPr>
          <p:nvPr>
            <p:ph idx="1"/>
          </p:nvPr>
        </p:nvSpPr>
        <p:spPr>
          <a:xfrm>
            <a:off x="228600" y="685800"/>
            <a:ext cx="8534400" cy="5943600"/>
          </a:xfrm>
        </p:spPr>
        <p:txBody>
          <a:bodyPr>
            <a:normAutofit/>
          </a:bodyPr>
          <a:lstStyle/>
          <a:p>
            <a:pPr algn="just" eaLnBrk="1" hangingPunct="1">
              <a:lnSpc>
                <a:spcPct val="150000"/>
              </a:lnSpc>
              <a:spcAft>
                <a:spcPct val="50000"/>
              </a:spcAft>
              <a:defRPr/>
            </a:pPr>
            <a:r>
              <a:rPr lang="en-US" sz="1400" b="1" dirty="0" smtClean="0"/>
              <a:t>Memorandum of Economic and Financial Policies (</a:t>
            </a:r>
            <a:r>
              <a:rPr lang="en-US" sz="1400" b="1" dirty="0" err="1" smtClean="0"/>
              <a:t>LoI</a:t>
            </a:r>
            <a:r>
              <a:rPr lang="en-US" sz="1400" b="1" dirty="0" smtClean="0"/>
              <a:t> IMF, Jan. 2000):</a:t>
            </a:r>
            <a:r>
              <a:rPr lang="en-US" sz="1400" dirty="0" smtClean="0"/>
              <a:t> “</a:t>
            </a:r>
            <a:r>
              <a:rPr lang="id-ID" sz="1400" dirty="0" smtClean="0"/>
              <a:t>80.</a:t>
            </a:r>
            <a:r>
              <a:rPr lang="en-US" sz="1400" dirty="0" smtClean="0"/>
              <a:t>In the oil and gas sector, the government is firmly committed to the following actions: replacing existing laws with a modern legal framework; restructuring and reforming </a:t>
            </a:r>
            <a:r>
              <a:rPr lang="en-US" sz="1400" dirty="0" err="1" smtClean="0"/>
              <a:t>Pertamina</a:t>
            </a:r>
            <a:r>
              <a:rPr lang="en-US" sz="1400" dirty="0" smtClean="0"/>
              <a:t>; ensuring that fiscal terms and regulations for exploration and production remain internationally competitive; </a:t>
            </a:r>
            <a:r>
              <a:rPr lang="en-US" sz="1400" u="sng" dirty="0" smtClean="0"/>
              <a:t>allowing domestic product prices to reflect international market levels</a:t>
            </a:r>
            <a:r>
              <a:rPr lang="en-US" sz="1400" dirty="0" smtClean="0">
                <a:solidFill>
                  <a:srgbClr val="C00000"/>
                </a:solidFill>
              </a:rPr>
              <a:t>…”(</a:t>
            </a:r>
            <a:r>
              <a:rPr lang="en-US" sz="1400" i="1" dirty="0" err="1" smtClean="0">
                <a:solidFill>
                  <a:srgbClr val="C00000"/>
                </a:solidFill>
              </a:rPr>
              <a:t>pada</a:t>
            </a:r>
            <a:r>
              <a:rPr lang="en-US" sz="1400" i="1" dirty="0" smtClean="0">
                <a:solidFill>
                  <a:srgbClr val="C00000"/>
                </a:solidFill>
              </a:rPr>
              <a:t> </a:t>
            </a:r>
            <a:r>
              <a:rPr lang="en-US" sz="1400" i="1" dirty="0" err="1" smtClean="0">
                <a:solidFill>
                  <a:srgbClr val="C00000"/>
                </a:solidFill>
              </a:rPr>
              <a:t>sektor</a:t>
            </a:r>
            <a:r>
              <a:rPr lang="en-US" sz="1400" i="1" dirty="0" smtClean="0">
                <a:solidFill>
                  <a:srgbClr val="C00000"/>
                </a:solidFill>
              </a:rPr>
              <a:t> </a:t>
            </a:r>
            <a:r>
              <a:rPr lang="en-US" sz="1400" i="1" dirty="0" err="1" smtClean="0">
                <a:solidFill>
                  <a:srgbClr val="C00000"/>
                </a:solidFill>
              </a:rPr>
              <a:t>migas</a:t>
            </a:r>
            <a:r>
              <a:rPr lang="en-US" sz="1400" i="1" dirty="0" smtClean="0">
                <a:solidFill>
                  <a:srgbClr val="C00000"/>
                </a:solidFill>
              </a:rPr>
              <a:t>, </a:t>
            </a:r>
            <a:r>
              <a:rPr lang="en-US" sz="1400" i="1" dirty="0" err="1" smtClean="0">
                <a:solidFill>
                  <a:srgbClr val="C00000"/>
                </a:solidFill>
              </a:rPr>
              <a:t>Pemerintah</a:t>
            </a:r>
            <a:r>
              <a:rPr lang="en-US" sz="1400" i="1" dirty="0" smtClean="0">
                <a:solidFill>
                  <a:srgbClr val="C00000"/>
                </a:solidFill>
              </a:rPr>
              <a:t> </a:t>
            </a:r>
            <a:r>
              <a:rPr lang="en-US" sz="1400" i="1" dirty="0" err="1" smtClean="0">
                <a:solidFill>
                  <a:srgbClr val="C00000"/>
                </a:solidFill>
              </a:rPr>
              <a:t>berkomitmen</a:t>
            </a:r>
            <a:r>
              <a:rPr lang="en-US" sz="1400" i="1" dirty="0" smtClean="0">
                <a:solidFill>
                  <a:srgbClr val="C00000"/>
                </a:solidFill>
              </a:rPr>
              <a:t>: </a:t>
            </a:r>
            <a:r>
              <a:rPr lang="en-US" sz="1400" i="1" dirty="0" err="1" smtClean="0">
                <a:solidFill>
                  <a:srgbClr val="C00000"/>
                </a:solidFill>
              </a:rPr>
              <a:t>mengganti</a:t>
            </a:r>
            <a:r>
              <a:rPr lang="en-US" sz="1400" i="1" dirty="0" smtClean="0">
                <a:solidFill>
                  <a:srgbClr val="C00000"/>
                </a:solidFill>
              </a:rPr>
              <a:t> UU yang </a:t>
            </a:r>
            <a:r>
              <a:rPr lang="en-US" sz="1400" i="1" dirty="0" err="1" smtClean="0">
                <a:solidFill>
                  <a:srgbClr val="C00000"/>
                </a:solidFill>
              </a:rPr>
              <a:t>ada</a:t>
            </a:r>
            <a:r>
              <a:rPr lang="en-US" sz="1400" i="1" dirty="0" smtClean="0">
                <a:solidFill>
                  <a:srgbClr val="C00000"/>
                </a:solidFill>
              </a:rPr>
              <a:t> </a:t>
            </a:r>
            <a:r>
              <a:rPr lang="en-US" sz="1400" i="1" dirty="0" err="1" smtClean="0">
                <a:solidFill>
                  <a:srgbClr val="C00000"/>
                </a:solidFill>
              </a:rPr>
              <a:t>dengan</a:t>
            </a:r>
            <a:r>
              <a:rPr lang="en-US" sz="1400" i="1" dirty="0" smtClean="0">
                <a:solidFill>
                  <a:srgbClr val="C00000"/>
                </a:solidFill>
              </a:rPr>
              <a:t> </a:t>
            </a:r>
            <a:r>
              <a:rPr lang="en-US" sz="1400" i="1" dirty="0" err="1" smtClean="0">
                <a:solidFill>
                  <a:srgbClr val="C00000"/>
                </a:solidFill>
              </a:rPr>
              <a:t>kerangka</a:t>
            </a:r>
            <a:r>
              <a:rPr lang="en-US" sz="1400" i="1" dirty="0" smtClean="0">
                <a:solidFill>
                  <a:srgbClr val="C00000"/>
                </a:solidFill>
              </a:rPr>
              <a:t> yang </a:t>
            </a:r>
            <a:r>
              <a:rPr lang="en-US" sz="1400" i="1" dirty="0" err="1" smtClean="0">
                <a:solidFill>
                  <a:srgbClr val="C00000"/>
                </a:solidFill>
              </a:rPr>
              <a:t>lebih</a:t>
            </a:r>
            <a:r>
              <a:rPr lang="en-US" sz="1400" i="1" dirty="0" smtClean="0">
                <a:solidFill>
                  <a:srgbClr val="C00000"/>
                </a:solidFill>
              </a:rPr>
              <a:t> modern, </a:t>
            </a:r>
            <a:r>
              <a:rPr lang="en-US" sz="1400" i="1" dirty="0" err="1" smtClean="0">
                <a:solidFill>
                  <a:srgbClr val="C00000"/>
                </a:solidFill>
              </a:rPr>
              <a:t>melakukan</a:t>
            </a:r>
            <a:r>
              <a:rPr lang="en-US" sz="1400" i="1" dirty="0" smtClean="0">
                <a:solidFill>
                  <a:srgbClr val="C00000"/>
                </a:solidFill>
              </a:rPr>
              <a:t> </a:t>
            </a:r>
            <a:r>
              <a:rPr lang="en-US" sz="1400" i="1" dirty="0" err="1" smtClean="0">
                <a:solidFill>
                  <a:srgbClr val="C00000"/>
                </a:solidFill>
              </a:rPr>
              <a:t>restrukturisasi</a:t>
            </a:r>
            <a:r>
              <a:rPr lang="en-US" sz="1400" i="1" dirty="0" smtClean="0">
                <a:solidFill>
                  <a:srgbClr val="C00000"/>
                </a:solidFill>
              </a:rPr>
              <a:t> </a:t>
            </a:r>
            <a:r>
              <a:rPr lang="en-US" sz="1400" i="1" dirty="0" err="1" smtClean="0">
                <a:solidFill>
                  <a:srgbClr val="C00000"/>
                </a:solidFill>
              </a:rPr>
              <a:t>dan</a:t>
            </a:r>
            <a:r>
              <a:rPr lang="en-US" sz="1400" i="1" dirty="0" smtClean="0">
                <a:solidFill>
                  <a:srgbClr val="C00000"/>
                </a:solidFill>
              </a:rPr>
              <a:t> </a:t>
            </a:r>
            <a:r>
              <a:rPr lang="en-US" sz="1400" i="1" dirty="0" err="1" smtClean="0">
                <a:solidFill>
                  <a:srgbClr val="C00000"/>
                </a:solidFill>
              </a:rPr>
              <a:t>reformasi</a:t>
            </a:r>
            <a:r>
              <a:rPr lang="en-US" sz="1400" i="1" dirty="0" smtClean="0">
                <a:solidFill>
                  <a:srgbClr val="C00000"/>
                </a:solidFill>
              </a:rPr>
              <a:t> </a:t>
            </a:r>
            <a:r>
              <a:rPr lang="en-US" sz="1400" i="1" dirty="0" err="1" smtClean="0">
                <a:solidFill>
                  <a:srgbClr val="C00000"/>
                </a:solidFill>
              </a:rPr>
              <a:t>di</a:t>
            </a:r>
            <a:r>
              <a:rPr lang="en-US" sz="1400" i="1" dirty="0" smtClean="0">
                <a:solidFill>
                  <a:srgbClr val="C00000"/>
                </a:solidFill>
              </a:rPr>
              <a:t> </a:t>
            </a:r>
            <a:r>
              <a:rPr lang="en-US" sz="1400" i="1" dirty="0" err="1" smtClean="0">
                <a:solidFill>
                  <a:srgbClr val="C00000"/>
                </a:solidFill>
              </a:rPr>
              <a:t>tubuh</a:t>
            </a:r>
            <a:r>
              <a:rPr lang="en-US" sz="1400" i="1" dirty="0" smtClean="0">
                <a:solidFill>
                  <a:srgbClr val="C00000"/>
                </a:solidFill>
              </a:rPr>
              <a:t> </a:t>
            </a:r>
            <a:r>
              <a:rPr lang="en-US" sz="1400" i="1" dirty="0" err="1" smtClean="0">
                <a:solidFill>
                  <a:srgbClr val="C00000"/>
                </a:solidFill>
              </a:rPr>
              <a:t>Pertamina</a:t>
            </a:r>
            <a:r>
              <a:rPr lang="en-US" sz="1400" i="1" dirty="0" smtClean="0">
                <a:solidFill>
                  <a:srgbClr val="C00000"/>
                </a:solidFill>
              </a:rPr>
              <a:t>, </a:t>
            </a:r>
            <a:r>
              <a:rPr lang="en-US" sz="1400" i="1" dirty="0" err="1" smtClean="0">
                <a:solidFill>
                  <a:srgbClr val="C00000"/>
                </a:solidFill>
              </a:rPr>
              <a:t>menjamin</a:t>
            </a:r>
            <a:r>
              <a:rPr lang="en-US" sz="1400" i="1" dirty="0" smtClean="0">
                <a:solidFill>
                  <a:srgbClr val="C00000"/>
                </a:solidFill>
              </a:rPr>
              <a:t> </a:t>
            </a:r>
            <a:r>
              <a:rPr lang="en-US" sz="1400" i="1" dirty="0" err="1" smtClean="0">
                <a:solidFill>
                  <a:srgbClr val="C00000"/>
                </a:solidFill>
              </a:rPr>
              <a:t>bahwa</a:t>
            </a:r>
            <a:r>
              <a:rPr lang="en-US" sz="1400" i="1" dirty="0" smtClean="0">
                <a:solidFill>
                  <a:srgbClr val="C00000"/>
                </a:solidFill>
              </a:rPr>
              <a:t> </a:t>
            </a:r>
            <a:r>
              <a:rPr lang="en-US" sz="1400" i="1" dirty="0" err="1" smtClean="0">
                <a:solidFill>
                  <a:srgbClr val="C00000"/>
                </a:solidFill>
              </a:rPr>
              <a:t>kebijakan</a:t>
            </a:r>
            <a:r>
              <a:rPr lang="en-US" sz="1400" i="1" dirty="0" smtClean="0">
                <a:solidFill>
                  <a:srgbClr val="C00000"/>
                </a:solidFill>
              </a:rPr>
              <a:t> </a:t>
            </a:r>
            <a:r>
              <a:rPr lang="en-US" sz="1400" i="1" dirty="0" err="1" smtClean="0">
                <a:solidFill>
                  <a:srgbClr val="C00000"/>
                </a:solidFill>
              </a:rPr>
              <a:t>fiskal</a:t>
            </a:r>
            <a:r>
              <a:rPr lang="en-US" sz="1400" i="1" dirty="0" smtClean="0">
                <a:solidFill>
                  <a:srgbClr val="C00000"/>
                </a:solidFill>
              </a:rPr>
              <a:t> </a:t>
            </a:r>
            <a:r>
              <a:rPr lang="en-US" sz="1400" i="1" dirty="0" err="1" smtClean="0">
                <a:solidFill>
                  <a:srgbClr val="C00000"/>
                </a:solidFill>
              </a:rPr>
              <a:t>dan</a:t>
            </a:r>
            <a:r>
              <a:rPr lang="en-US" sz="1400" i="1" dirty="0" smtClean="0">
                <a:solidFill>
                  <a:srgbClr val="C00000"/>
                </a:solidFill>
              </a:rPr>
              <a:t> </a:t>
            </a:r>
            <a:r>
              <a:rPr lang="en-US" sz="1400" i="1" dirty="0" err="1" smtClean="0">
                <a:solidFill>
                  <a:srgbClr val="C00000"/>
                </a:solidFill>
              </a:rPr>
              <a:t>berbagai</a:t>
            </a:r>
            <a:r>
              <a:rPr lang="en-US" sz="1400" i="1" dirty="0" smtClean="0">
                <a:solidFill>
                  <a:srgbClr val="C00000"/>
                </a:solidFill>
              </a:rPr>
              <a:t> </a:t>
            </a:r>
            <a:r>
              <a:rPr lang="en-US" sz="1400" i="1" dirty="0" err="1" smtClean="0">
                <a:solidFill>
                  <a:srgbClr val="C00000"/>
                </a:solidFill>
              </a:rPr>
              <a:t>regulasi</a:t>
            </a:r>
            <a:r>
              <a:rPr lang="en-US" sz="1400" i="1" dirty="0" smtClean="0">
                <a:solidFill>
                  <a:srgbClr val="C00000"/>
                </a:solidFill>
              </a:rPr>
              <a:t> </a:t>
            </a:r>
            <a:r>
              <a:rPr lang="en-US" sz="1400" i="1" dirty="0" err="1" smtClean="0">
                <a:solidFill>
                  <a:srgbClr val="C00000"/>
                </a:solidFill>
              </a:rPr>
              <a:t>untuk</a:t>
            </a:r>
            <a:r>
              <a:rPr lang="en-US" sz="1400" i="1" dirty="0" smtClean="0">
                <a:solidFill>
                  <a:srgbClr val="C00000"/>
                </a:solidFill>
              </a:rPr>
              <a:t> </a:t>
            </a:r>
            <a:r>
              <a:rPr lang="en-US" sz="1400" i="1" dirty="0" err="1" smtClean="0">
                <a:solidFill>
                  <a:srgbClr val="C00000"/>
                </a:solidFill>
              </a:rPr>
              <a:t>eksplorasi</a:t>
            </a:r>
            <a:r>
              <a:rPr lang="en-US" sz="1400" i="1" dirty="0" smtClean="0">
                <a:solidFill>
                  <a:srgbClr val="C00000"/>
                </a:solidFill>
              </a:rPr>
              <a:t> </a:t>
            </a:r>
            <a:r>
              <a:rPr lang="en-US" sz="1400" i="1" dirty="0" err="1" smtClean="0">
                <a:solidFill>
                  <a:srgbClr val="C00000"/>
                </a:solidFill>
              </a:rPr>
              <a:t>dan</a:t>
            </a:r>
            <a:r>
              <a:rPr lang="en-US" sz="1400" i="1" dirty="0" smtClean="0">
                <a:solidFill>
                  <a:srgbClr val="C00000"/>
                </a:solidFill>
              </a:rPr>
              <a:t> </a:t>
            </a:r>
            <a:r>
              <a:rPr lang="en-US" sz="1400" i="1" dirty="0" err="1" smtClean="0">
                <a:solidFill>
                  <a:srgbClr val="C00000"/>
                </a:solidFill>
              </a:rPr>
              <a:t>produksi</a:t>
            </a:r>
            <a:r>
              <a:rPr lang="en-US" sz="1400" i="1" dirty="0" smtClean="0">
                <a:solidFill>
                  <a:srgbClr val="C00000"/>
                </a:solidFill>
              </a:rPr>
              <a:t> </a:t>
            </a:r>
            <a:r>
              <a:rPr lang="en-US" sz="1400" i="1" dirty="0" err="1" smtClean="0">
                <a:solidFill>
                  <a:srgbClr val="C00000"/>
                </a:solidFill>
              </a:rPr>
              <a:t>tetap</a:t>
            </a:r>
            <a:r>
              <a:rPr lang="en-US" sz="1400" i="1" dirty="0" smtClean="0">
                <a:solidFill>
                  <a:srgbClr val="C00000"/>
                </a:solidFill>
              </a:rPr>
              <a:t> </a:t>
            </a:r>
            <a:r>
              <a:rPr lang="en-US" sz="1400" i="1" dirty="0" err="1" smtClean="0">
                <a:solidFill>
                  <a:srgbClr val="C00000"/>
                </a:solidFill>
              </a:rPr>
              <a:t>kompetitif</a:t>
            </a:r>
            <a:r>
              <a:rPr lang="en-US" sz="1400" i="1" dirty="0" smtClean="0">
                <a:solidFill>
                  <a:srgbClr val="C00000"/>
                </a:solidFill>
              </a:rPr>
              <a:t> </a:t>
            </a:r>
            <a:r>
              <a:rPr lang="en-US" sz="1400" i="1" dirty="0" err="1" smtClean="0">
                <a:solidFill>
                  <a:srgbClr val="C00000"/>
                </a:solidFill>
              </a:rPr>
              <a:t>secara</a:t>
            </a:r>
            <a:r>
              <a:rPr lang="en-US" sz="1400" i="1" dirty="0" smtClean="0">
                <a:solidFill>
                  <a:srgbClr val="C00000"/>
                </a:solidFill>
              </a:rPr>
              <a:t> </a:t>
            </a:r>
            <a:r>
              <a:rPr lang="en-US" sz="1400" i="1" dirty="0" err="1" smtClean="0">
                <a:solidFill>
                  <a:srgbClr val="C00000"/>
                </a:solidFill>
              </a:rPr>
              <a:t>internasional</a:t>
            </a:r>
            <a:r>
              <a:rPr lang="en-US" sz="1400" i="1" dirty="0" smtClean="0">
                <a:solidFill>
                  <a:srgbClr val="C00000"/>
                </a:solidFill>
              </a:rPr>
              <a:t>, </a:t>
            </a:r>
            <a:r>
              <a:rPr lang="en-US" sz="1400" i="1" u="sng" dirty="0" err="1" smtClean="0">
                <a:solidFill>
                  <a:srgbClr val="C00000"/>
                </a:solidFill>
              </a:rPr>
              <a:t>membiarkan</a:t>
            </a:r>
            <a:r>
              <a:rPr lang="en-US" sz="1400" i="1" u="sng" dirty="0" smtClean="0">
                <a:solidFill>
                  <a:srgbClr val="C00000"/>
                </a:solidFill>
              </a:rPr>
              <a:t> </a:t>
            </a:r>
            <a:r>
              <a:rPr lang="en-US" sz="1400" i="1" u="sng" dirty="0" err="1" smtClean="0">
                <a:solidFill>
                  <a:srgbClr val="C00000"/>
                </a:solidFill>
              </a:rPr>
              <a:t>harga</a:t>
            </a:r>
            <a:r>
              <a:rPr lang="en-US" sz="1400" i="1" u="sng" dirty="0" smtClean="0">
                <a:solidFill>
                  <a:srgbClr val="C00000"/>
                </a:solidFill>
              </a:rPr>
              <a:t> </a:t>
            </a:r>
            <a:r>
              <a:rPr lang="en-US" sz="1400" i="1" u="sng" dirty="0" err="1" smtClean="0">
                <a:solidFill>
                  <a:srgbClr val="C00000"/>
                </a:solidFill>
              </a:rPr>
              <a:t>domestik</a:t>
            </a:r>
            <a:r>
              <a:rPr lang="en-US" sz="1400" i="1" u="sng" dirty="0" smtClean="0">
                <a:solidFill>
                  <a:srgbClr val="C00000"/>
                </a:solidFill>
              </a:rPr>
              <a:t> </a:t>
            </a:r>
            <a:r>
              <a:rPr lang="en-US" sz="1400" i="1" u="sng" dirty="0" err="1" smtClean="0">
                <a:solidFill>
                  <a:srgbClr val="C00000"/>
                </a:solidFill>
              </a:rPr>
              <a:t>mencerminkan</a:t>
            </a:r>
            <a:r>
              <a:rPr lang="en-US" sz="1400" i="1" u="sng" dirty="0" smtClean="0">
                <a:solidFill>
                  <a:srgbClr val="C00000"/>
                </a:solidFill>
              </a:rPr>
              <a:t> </a:t>
            </a:r>
            <a:r>
              <a:rPr lang="en-US" sz="1400" i="1" u="sng" dirty="0" err="1" smtClean="0">
                <a:solidFill>
                  <a:srgbClr val="C00000"/>
                </a:solidFill>
              </a:rPr>
              <a:t>harga</a:t>
            </a:r>
            <a:r>
              <a:rPr lang="en-US" sz="1400" i="1" u="sng" dirty="0" smtClean="0">
                <a:solidFill>
                  <a:srgbClr val="C00000"/>
                </a:solidFill>
              </a:rPr>
              <a:t> </a:t>
            </a:r>
            <a:r>
              <a:rPr lang="en-US" sz="1400" i="1" u="sng" dirty="0" err="1" smtClean="0">
                <a:solidFill>
                  <a:srgbClr val="C00000"/>
                </a:solidFill>
              </a:rPr>
              <a:t>internasional</a:t>
            </a:r>
            <a:r>
              <a:rPr lang="en-US" sz="1400" i="1" dirty="0" smtClean="0">
                <a:solidFill>
                  <a:srgbClr val="C00000"/>
                </a:solidFill>
              </a:rPr>
              <a:t>).</a:t>
            </a:r>
          </a:p>
          <a:p>
            <a:pPr algn="just" eaLnBrk="1" hangingPunct="1">
              <a:lnSpc>
                <a:spcPct val="150000"/>
              </a:lnSpc>
              <a:spcAft>
                <a:spcPct val="50000"/>
              </a:spcAft>
              <a:defRPr/>
            </a:pPr>
            <a:r>
              <a:rPr lang="en-US" sz="1400" b="1" dirty="0" smtClean="0"/>
              <a:t>Memorandum of Economic and Financial Policies (</a:t>
            </a:r>
            <a:r>
              <a:rPr lang="en-US" sz="1400" b="1" dirty="0" err="1" smtClean="0"/>
              <a:t>LoI</a:t>
            </a:r>
            <a:r>
              <a:rPr lang="en-US" sz="1400" b="1" dirty="0" smtClean="0"/>
              <a:t> IMF, July 2001):”</a:t>
            </a:r>
            <a:r>
              <a:rPr lang="en-US" sz="1400" dirty="0" smtClean="0"/>
              <a:t>The government remains strongly committed to the comprehensive legal and policy reforms for the energy sector outlined in the MEFP of January 2000. In particular, two new laws concerning Electric Power and Oil and Natural Gas will be submitted to Parliament during September. </a:t>
            </a:r>
            <a:r>
              <a:rPr lang="en-US" sz="1400" u="sng" dirty="0" smtClean="0"/>
              <a:t>The Ministry of Mines and Energy has prepared medium term plans to phase out fuel subsidies</a:t>
            </a:r>
            <a:r>
              <a:rPr lang="en-US" sz="1400" dirty="0" smtClean="0"/>
              <a:t> and restore electricity tariffs to commercially viable levels</a:t>
            </a:r>
            <a:r>
              <a:rPr lang="en-US" sz="1400" dirty="0" smtClean="0">
                <a:solidFill>
                  <a:srgbClr val="C00000"/>
                </a:solidFill>
              </a:rPr>
              <a:t>.”</a:t>
            </a:r>
            <a:r>
              <a:rPr lang="en-US" sz="1400" i="1" dirty="0" smtClean="0">
                <a:solidFill>
                  <a:srgbClr val="C00000"/>
                </a:solidFill>
              </a:rPr>
              <a:t>(</a:t>
            </a:r>
            <a:r>
              <a:rPr lang="en-US" sz="1400" i="1" dirty="0" err="1" smtClean="0">
                <a:solidFill>
                  <a:srgbClr val="C00000"/>
                </a:solidFill>
              </a:rPr>
              <a:t>Pemerintah</a:t>
            </a:r>
            <a:r>
              <a:rPr lang="en-US" sz="1400" i="1" dirty="0" smtClean="0">
                <a:solidFill>
                  <a:srgbClr val="C00000"/>
                </a:solidFill>
              </a:rPr>
              <a:t> [Indonesia] </a:t>
            </a:r>
            <a:r>
              <a:rPr lang="en-US" sz="1400" i="1" dirty="0" err="1" smtClean="0">
                <a:solidFill>
                  <a:srgbClr val="C00000"/>
                </a:solidFill>
              </a:rPr>
              <a:t>berkomitmen</a:t>
            </a:r>
            <a:r>
              <a:rPr lang="en-US" sz="1400" i="1" dirty="0" smtClean="0">
                <a:solidFill>
                  <a:srgbClr val="C00000"/>
                </a:solidFill>
              </a:rPr>
              <a:t> </a:t>
            </a:r>
            <a:r>
              <a:rPr lang="en-US" sz="1400" i="1" dirty="0" err="1" smtClean="0">
                <a:solidFill>
                  <a:srgbClr val="C00000"/>
                </a:solidFill>
              </a:rPr>
              <a:t>penuh</a:t>
            </a:r>
            <a:r>
              <a:rPr lang="en-US" sz="1400" i="1" dirty="0" smtClean="0">
                <a:solidFill>
                  <a:srgbClr val="C00000"/>
                </a:solidFill>
              </a:rPr>
              <a:t> </a:t>
            </a:r>
            <a:r>
              <a:rPr lang="en-US" sz="1400" i="1" dirty="0" err="1" smtClean="0">
                <a:solidFill>
                  <a:srgbClr val="C00000"/>
                </a:solidFill>
              </a:rPr>
              <a:t>untuk</a:t>
            </a:r>
            <a:r>
              <a:rPr lang="en-US" sz="1400" i="1" dirty="0" smtClean="0">
                <a:solidFill>
                  <a:srgbClr val="C00000"/>
                </a:solidFill>
              </a:rPr>
              <a:t> </a:t>
            </a:r>
            <a:r>
              <a:rPr lang="en-US" sz="1400" i="1" dirty="0" err="1" smtClean="0">
                <a:solidFill>
                  <a:srgbClr val="C00000"/>
                </a:solidFill>
              </a:rPr>
              <a:t>mereformasi</a:t>
            </a:r>
            <a:r>
              <a:rPr lang="en-US" sz="1400" i="1" dirty="0" smtClean="0">
                <a:solidFill>
                  <a:srgbClr val="C00000"/>
                </a:solidFill>
              </a:rPr>
              <a:t> </a:t>
            </a:r>
            <a:r>
              <a:rPr lang="en-US" sz="1400" i="1" dirty="0" err="1" smtClean="0">
                <a:solidFill>
                  <a:srgbClr val="C00000"/>
                </a:solidFill>
              </a:rPr>
              <a:t>sektor</a:t>
            </a:r>
            <a:r>
              <a:rPr lang="en-US" sz="1400" i="1" dirty="0" smtClean="0">
                <a:solidFill>
                  <a:srgbClr val="C00000"/>
                </a:solidFill>
              </a:rPr>
              <a:t> </a:t>
            </a:r>
            <a:r>
              <a:rPr lang="en-US" sz="1400" i="1" dirty="0" err="1" smtClean="0">
                <a:solidFill>
                  <a:srgbClr val="C00000"/>
                </a:solidFill>
              </a:rPr>
              <a:t>energi</a:t>
            </a:r>
            <a:r>
              <a:rPr lang="en-US" sz="1400" i="1" dirty="0" smtClean="0">
                <a:solidFill>
                  <a:srgbClr val="C00000"/>
                </a:solidFill>
              </a:rPr>
              <a:t> yang </a:t>
            </a:r>
            <a:r>
              <a:rPr lang="en-US" sz="1400" i="1" dirty="0" err="1" smtClean="0">
                <a:solidFill>
                  <a:srgbClr val="C00000"/>
                </a:solidFill>
              </a:rPr>
              <a:t>dicantumkan</a:t>
            </a:r>
            <a:r>
              <a:rPr lang="en-US" sz="1400" i="1" dirty="0" smtClean="0">
                <a:solidFill>
                  <a:srgbClr val="C00000"/>
                </a:solidFill>
              </a:rPr>
              <a:t> </a:t>
            </a:r>
            <a:r>
              <a:rPr lang="en-US" sz="1400" i="1" dirty="0" err="1" smtClean="0">
                <a:solidFill>
                  <a:srgbClr val="C00000"/>
                </a:solidFill>
              </a:rPr>
              <a:t>pada</a:t>
            </a:r>
            <a:r>
              <a:rPr lang="en-US" sz="1400" i="1" dirty="0" smtClean="0">
                <a:solidFill>
                  <a:srgbClr val="C00000"/>
                </a:solidFill>
              </a:rPr>
              <a:t> MEFP 2000. </a:t>
            </a:r>
            <a:r>
              <a:rPr lang="en-US" sz="1400" i="1" dirty="0" err="1" smtClean="0">
                <a:solidFill>
                  <a:srgbClr val="C00000"/>
                </a:solidFill>
              </a:rPr>
              <a:t>Secara</a:t>
            </a:r>
            <a:r>
              <a:rPr lang="en-US" sz="1400" i="1" dirty="0" smtClean="0">
                <a:solidFill>
                  <a:srgbClr val="C00000"/>
                </a:solidFill>
              </a:rPr>
              <a:t> </a:t>
            </a:r>
            <a:r>
              <a:rPr lang="en-US" sz="1400" i="1" dirty="0" err="1" smtClean="0">
                <a:solidFill>
                  <a:srgbClr val="C00000"/>
                </a:solidFill>
              </a:rPr>
              <a:t>khusus</a:t>
            </a:r>
            <a:r>
              <a:rPr lang="en-US" sz="1400" i="1" dirty="0" smtClean="0">
                <a:solidFill>
                  <a:srgbClr val="C00000"/>
                </a:solidFill>
              </a:rPr>
              <a:t> </a:t>
            </a:r>
            <a:r>
              <a:rPr lang="en-US" sz="1400" i="1" dirty="0" err="1" smtClean="0">
                <a:solidFill>
                  <a:srgbClr val="C00000"/>
                </a:solidFill>
              </a:rPr>
              <a:t>pada</a:t>
            </a:r>
            <a:r>
              <a:rPr lang="en-US" sz="1400" i="1" dirty="0" smtClean="0">
                <a:solidFill>
                  <a:srgbClr val="C00000"/>
                </a:solidFill>
              </a:rPr>
              <a:t> </a:t>
            </a:r>
            <a:r>
              <a:rPr lang="en-US" sz="1400" i="1" dirty="0" err="1" smtClean="0">
                <a:solidFill>
                  <a:srgbClr val="C00000"/>
                </a:solidFill>
              </a:rPr>
              <a:t>bulan</a:t>
            </a:r>
            <a:r>
              <a:rPr lang="en-US" sz="1400" i="1" dirty="0" smtClean="0">
                <a:solidFill>
                  <a:srgbClr val="C00000"/>
                </a:solidFill>
              </a:rPr>
              <a:t> September, UU </a:t>
            </a:r>
            <a:r>
              <a:rPr lang="en-US" sz="1400" i="1" dirty="0" err="1" smtClean="0">
                <a:solidFill>
                  <a:srgbClr val="C00000"/>
                </a:solidFill>
              </a:rPr>
              <a:t>Listrik</a:t>
            </a:r>
            <a:r>
              <a:rPr lang="en-US" sz="1400" i="1" dirty="0" smtClean="0">
                <a:solidFill>
                  <a:srgbClr val="C00000"/>
                </a:solidFill>
              </a:rPr>
              <a:t> </a:t>
            </a:r>
            <a:r>
              <a:rPr lang="en-US" sz="1400" i="1" dirty="0" err="1" smtClean="0">
                <a:solidFill>
                  <a:srgbClr val="C00000"/>
                </a:solidFill>
              </a:rPr>
              <a:t>dan</a:t>
            </a:r>
            <a:r>
              <a:rPr lang="en-US" sz="1400" i="1" dirty="0" smtClean="0">
                <a:solidFill>
                  <a:srgbClr val="C00000"/>
                </a:solidFill>
              </a:rPr>
              <a:t> </a:t>
            </a:r>
            <a:r>
              <a:rPr lang="en-US" sz="1400" i="1" dirty="0" err="1" smtClean="0">
                <a:solidFill>
                  <a:srgbClr val="C00000"/>
                </a:solidFill>
              </a:rPr>
              <a:t>Migas</a:t>
            </a:r>
            <a:r>
              <a:rPr lang="en-US" sz="1400" i="1" dirty="0" smtClean="0">
                <a:solidFill>
                  <a:srgbClr val="C00000"/>
                </a:solidFill>
              </a:rPr>
              <a:t> yang </a:t>
            </a:r>
            <a:r>
              <a:rPr lang="en-US" sz="1400" i="1" dirty="0" err="1" smtClean="0">
                <a:solidFill>
                  <a:srgbClr val="C00000"/>
                </a:solidFill>
              </a:rPr>
              <a:t>baru</a:t>
            </a:r>
            <a:r>
              <a:rPr lang="en-US" sz="1400" i="1" dirty="0" smtClean="0">
                <a:solidFill>
                  <a:srgbClr val="C00000"/>
                </a:solidFill>
              </a:rPr>
              <a:t> </a:t>
            </a:r>
            <a:r>
              <a:rPr lang="en-US" sz="1400" i="1" dirty="0" err="1" smtClean="0">
                <a:solidFill>
                  <a:srgbClr val="C00000"/>
                </a:solidFill>
              </a:rPr>
              <a:t>akan</a:t>
            </a:r>
            <a:r>
              <a:rPr lang="en-US" sz="1400" i="1" dirty="0" smtClean="0">
                <a:solidFill>
                  <a:srgbClr val="C00000"/>
                </a:solidFill>
              </a:rPr>
              <a:t> </a:t>
            </a:r>
            <a:r>
              <a:rPr lang="en-US" sz="1400" i="1" dirty="0" err="1" smtClean="0">
                <a:solidFill>
                  <a:srgbClr val="C00000"/>
                </a:solidFill>
              </a:rPr>
              <a:t>diajukan</a:t>
            </a:r>
            <a:r>
              <a:rPr lang="en-US" sz="1400" i="1" dirty="0" smtClean="0">
                <a:solidFill>
                  <a:srgbClr val="C00000"/>
                </a:solidFill>
              </a:rPr>
              <a:t> </a:t>
            </a:r>
            <a:r>
              <a:rPr lang="en-US" sz="1400" i="1" dirty="0" err="1" smtClean="0">
                <a:solidFill>
                  <a:srgbClr val="C00000"/>
                </a:solidFill>
              </a:rPr>
              <a:t>ke</a:t>
            </a:r>
            <a:r>
              <a:rPr lang="en-US" sz="1400" i="1" dirty="0" smtClean="0">
                <a:solidFill>
                  <a:srgbClr val="C00000"/>
                </a:solidFill>
              </a:rPr>
              <a:t> DPR. </a:t>
            </a:r>
            <a:r>
              <a:rPr lang="en-US" sz="1400" i="1" u="sng" dirty="0" err="1" smtClean="0">
                <a:solidFill>
                  <a:srgbClr val="C00000"/>
                </a:solidFill>
              </a:rPr>
              <a:t>Menteri</a:t>
            </a:r>
            <a:r>
              <a:rPr lang="en-US" sz="1400" i="1" u="sng" dirty="0" smtClean="0">
                <a:solidFill>
                  <a:srgbClr val="C00000"/>
                </a:solidFill>
              </a:rPr>
              <a:t> </a:t>
            </a:r>
            <a:r>
              <a:rPr lang="en-US" sz="1400" i="1" u="sng" dirty="0" err="1" smtClean="0">
                <a:solidFill>
                  <a:srgbClr val="C00000"/>
                </a:solidFill>
              </a:rPr>
              <a:t>Pertambangan</a:t>
            </a:r>
            <a:r>
              <a:rPr lang="en-US" sz="1400" i="1" u="sng" dirty="0" smtClean="0">
                <a:solidFill>
                  <a:srgbClr val="C00000"/>
                </a:solidFill>
              </a:rPr>
              <a:t> &amp; </a:t>
            </a:r>
            <a:r>
              <a:rPr lang="en-US" sz="1400" i="1" u="sng" dirty="0" err="1" smtClean="0">
                <a:solidFill>
                  <a:srgbClr val="C00000"/>
                </a:solidFill>
              </a:rPr>
              <a:t>Energi</a:t>
            </a:r>
            <a:r>
              <a:rPr lang="en-US" sz="1400" i="1" u="sng" dirty="0" smtClean="0">
                <a:solidFill>
                  <a:srgbClr val="C00000"/>
                </a:solidFill>
              </a:rPr>
              <a:t> </a:t>
            </a:r>
            <a:r>
              <a:rPr lang="en-US" sz="1400" i="1" u="sng" dirty="0" err="1" smtClean="0">
                <a:solidFill>
                  <a:srgbClr val="C00000"/>
                </a:solidFill>
              </a:rPr>
              <a:t>telah</a:t>
            </a:r>
            <a:r>
              <a:rPr lang="en-US" sz="1400" i="1" u="sng" dirty="0" smtClean="0">
                <a:solidFill>
                  <a:srgbClr val="C00000"/>
                </a:solidFill>
              </a:rPr>
              <a:t> </a:t>
            </a:r>
            <a:r>
              <a:rPr lang="en-US" sz="1400" i="1" u="sng" dirty="0" err="1" smtClean="0">
                <a:solidFill>
                  <a:srgbClr val="C00000"/>
                </a:solidFill>
              </a:rPr>
              <a:t>menyiapkan</a:t>
            </a:r>
            <a:r>
              <a:rPr lang="en-US" sz="1400" i="1" u="sng" dirty="0" smtClean="0">
                <a:solidFill>
                  <a:srgbClr val="C00000"/>
                </a:solidFill>
              </a:rPr>
              <a:t> </a:t>
            </a:r>
            <a:r>
              <a:rPr lang="en-US" sz="1400" i="1" u="sng" dirty="0" err="1" smtClean="0">
                <a:solidFill>
                  <a:srgbClr val="C00000"/>
                </a:solidFill>
              </a:rPr>
              <a:t>rencana</a:t>
            </a:r>
            <a:r>
              <a:rPr lang="en-US" sz="1400" i="1" u="sng" dirty="0" smtClean="0">
                <a:solidFill>
                  <a:srgbClr val="C00000"/>
                </a:solidFill>
              </a:rPr>
              <a:t> </a:t>
            </a:r>
            <a:r>
              <a:rPr lang="en-US" sz="1400" i="1" u="sng" dirty="0" err="1" smtClean="0">
                <a:solidFill>
                  <a:srgbClr val="C00000"/>
                </a:solidFill>
              </a:rPr>
              <a:t>jangka</a:t>
            </a:r>
            <a:r>
              <a:rPr lang="en-US" sz="1400" i="1" u="sng" dirty="0" smtClean="0">
                <a:solidFill>
                  <a:srgbClr val="C00000"/>
                </a:solidFill>
              </a:rPr>
              <a:t> </a:t>
            </a:r>
            <a:r>
              <a:rPr lang="en-US" sz="1400" i="1" u="sng" dirty="0" err="1" smtClean="0">
                <a:solidFill>
                  <a:srgbClr val="C00000"/>
                </a:solidFill>
              </a:rPr>
              <a:t>menengah</a:t>
            </a:r>
            <a:r>
              <a:rPr lang="en-US" sz="1400" i="1" u="sng" dirty="0" smtClean="0">
                <a:solidFill>
                  <a:srgbClr val="C00000"/>
                </a:solidFill>
              </a:rPr>
              <a:t> </a:t>
            </a:r>
            <a:r>
              <a:rPr lang="en-US" sz="1400" i="1" u="sng" dirty="0" err="1" smtClean="0">
                <a:solidFill>
                  <a:srgbClr val="C00000"/>
                </a:solidFill>
              </a:rPr>
              <a:t>untuk</a:t>
            </a:r>
            <a:r>
              <a:rPr lang="en-US" sz="1400" i="1" u="sng" dirty="0" smtClean="0">
                <a:solidFill>
                  <a:srgbClr val="C00000"/>
                </a:solidFill>
              </a:rPr>
              <a:t> </a:t>
            </a:r>
            <a:r>
              <a:rPr lang="en-US" sz="1400" i="1" u="sng" dirty="0" err="1" smtClean="0">
                <a:solidFill>
                  <a:srgbClr val="C00000"/>
                </a:solidFill>
              </a:rPr>
              <a:t>menghapus</a:t>
            </a:r>
            <a:r>
              <a:rPr lang="en-US" sz="1400" i="1" u="sng" dirty="0" smtClean="0">
                <a:solidFill>
                  <a:srgbClr val="C00000"/>
                </a:solidFill>
              </a:rPr>
              <a:t>  </a:t>
            </a:r>
            <a:r>
              <a:rPr lang="en-US" sz="1400" i="1" u="sng" dirty="0" err="1" smtClean="0">
                <a:solidFill>
                  <a:srgbClr val="C00000"/>
                </a:solidFill>
              </a:rPr>
              <a:t>secara</a:t>
            </a:r>
            <a:r>
              <a:rPr lang="en-US" sz="1400" i="1" u="sng" dirty="0" smtClean="0">
                <a:solidFill>
                  <a:srgbClr val="C00000"/>
                </a:solidFill>
              </a:rPr>
              <a:t> </a:t>
            </a:r>
            <a:r>
              <a:rPr lang="en-US" sz="1400" i="1" u="sng" dirty="0" err="1" smtClean="0">
                <a:solidFill>
                  <a:srgbClr val="C00000"/>
                </a:solidFill>
              </a:rPr>
              <a:t>bertahap</a:t>
            </a:r>
            <a:r>
              <a:rPr lang="en-US" sz="1400" i="1" u="sng" dirty="0" smtClean="0">
                <a:solidFill>
                  <a:srgbClr val="C00000"/>
                </a:solidFill>
              </a:rPr>
              <a:t> </a:t>
            </a:r>
            <a:r>
              <a:rPr lang="en-US" sz="1400" i="1" u="sng" dirty="0" err="1" smtClean="0">
                <a:solidFill>
                  <a:srgbClr val="C00000"/>
                </a:solidFill>
              </a:rPr>
              <a:t>subsidi</a:t>
            </a:r>
            <a:r>
              <a:rPr lang="en-US" sz="1400" i="1" u="sng" dirty="0" smtClean="0">
                <a:solidFill>
                  <a:srgbClr val="C00000"/>
                </a:solidFill>
              </a:rPr>
              <a:t> BBM </a:t>
            </a:r>
            <a:r>
              <a:rPr lang="en-US" sz="1400" i="1" dirty="0" err="1" smtClean="0">
                <a:solidFill>
                  <a:srgbClr val="C00000"/>
                </a:solidFill>
              </a:rPr>
              <a:t>dan</a:t>
            </a:r>
            <a:r>
              <a:rPr lang="en-US" sz="1400" i="1" dirty="0" smtClean="0">
                <a:solidFill>
                  <a:srgbClr val="C00000"/>
                </a:solidFill>
              </a:rPr>
              <a:t> </a:t>
            </a:r>
            <a:r>
              <a:rPr lang="en-US" sz="1400" i="1" dirty="0" err="1" smtClean="0">
                <a:solidFill>
                  <a:srgbClr val="C00000"/>
                </a:solidFill>
              </a:rPr>
              <a:t>mengubah</a:t>
            </a:r>
            <a:r>
              <a:rPr lang="en-US" sz="1400" i="1" dirty="0" smtClean="0">
                <a:solidFill>
                  <a:srgbClr val="C00000"/>
                </a:solidFill>
              </a:rPr>
              <a:t> </a:t>
            </a:r>
            <a:r>
              <a:rPr lang="en-US" sz="1400" i="1" dirty="0" err="1" smtClean="0">
                <a:solidFill>
                  <a:srgbClr val="C00000"/>
                </a:solidFill>
              </a:rPr>
              <a:t>tarifl</a:t>
            </a:r>
            <a:r>
              <a:rPr lang="en-US" sz="1400" i="1" dirty="0" smtClean="0">
                <a:solidFill>
                  <a:srgbClr val="C00000"/>
                </a:solidFill>
              </a:rPr>
              <a:t> </a:t>
            </a:r>
            <a:r>
              <a:rPr lang="en-US" sz="1400" i="1" dirty="0" err="1" smtClean="0">
                <a:solidFill>
                  <a:srgbClr val="C00000"/>
                </a:solidFill>
              </a:rPr>
              <a:t>listrik</a:t>
            </a:r>
            <a:r>
              <a:rPr lang="en-US" sz="1400" i="1" dirty="0" smtClean="0">
                <a:solidFill>
                  <a:srgbClr val="C00000"/>
                </a:solidFill>
              </a:rPr>
              <a:t> </a:t>
            </a:r>
            <a:r>
              <a:rPr lang="en-US" sz="1400" i="1" dirty="0" err="1" smtClean="0">
                <a:solidFill>
                  <a:srgbClr val="C00000"/>
                </a:solidFill>
              </a:rPr>
              <a:t>sesuai</a:t>
            </a:r>
            <a:r>
              <a:rPr lang="en-US" sz="1400" i="1" dirty="0" smtClean="0">
                <a:solidFill>
                  <a:srgbClr val="C00000"/>
                </a:solidFill>
              </a:rPr>
              <a:t> </a:t>
            </a:r>
            <a:r>
              <a:rPr lang="en-US" sz="1400" i="1" dirty="0" err="1" smtClean="0">
                <a:solidFill>
                  <a:srgbClr val="C00000"/>
                </a:solidFill>
              </a:rPr>
              <a:t>dengan</a:t>
            </a:r>
            <a:r>
              <a:rPr lang="en-US" sz="1400" i="1" dirty="0" smtClean="0">
                <a:solidFill>
                  <a:srgbClr val="C00000"/>
                </a:solidFill>
              </a:rPr>
              <a:t> </a:t>
            </a:r>
            <a:r>
              <a:rPr lang="en-US" sz="1400" i="1" dirty="0" err="1" smtClean="0">
                <a:solidFill>
                  <a:srgbClr val="C00000"/>
                </a:solidFill>
              </a:rPr>
              <a:t>tarif</a:t>
            </a:r>
            <a:r>
              <a:rPr lang="en-US" sz="1400" i="1" dirty="0" smtClean="0">
                <a:solidFill>
                  <a:srgbClr val="C00000"/>
                </a:solidFill>
              </a:rPr>
              <a:t> </a:t>
            </a:r>
            <a:r>
              <a:rPr lang="en-US" sz="1400" i="1" dirty="0" err="1" smtClean="0">
                <a:solidFill>
                  <a:srgbClr val="C00000"/>
                </a:solidFill>
              </a:rPr>
              <a:t>komersil</a:t>
            </a:r>
            <a:r>
              <a:rPr lang="en-US" sz="1400" i="1" dirty="0" smtClean="0">
                <a:solidFill>
                  <a:srgbClr val="C00000"/>
                </a:solidFill>
              </a:rPr>
              <a:t>.”</a:t>
            </a:r>
          </a:p>
        </p:txBody>
      </p:sp>
      <p:sp>
        <p:nvSpPr>
          <p:cNvPr id="9220" name="TextBox 5"/>
          <p:cNvSpPr txBox="1">
            <a:spLocks noChangeArrowheads="1"/>
          </p:cNvSpPr>
          <p:nvPr/>
        </p:nvSpPr>
        <p:spPr bwMode="auto">
          <a:xfrm>
            <a:off x="6324600" y="6629400"/>
            <a:ext cx="2819400" cy="276225"/>
          </a:xfrm>
          <a:prstGeom prst="rect">
            <a:avLst/>
          </a:prstGeom>
          <a:noFill/>
          <a:ln w="9525">
            <a:noFill/>
            <a:miter lim="800000"/>
            <a:headEnd/>
            <a:tailEnd/>
          </a:ln>
        </p:spPr>
        <p:txBody>
          <a:bodyPr>
            <a:spAutoFit/>
          </a:bodyPr>
          <a:lstStyle/>
          <a:p>
            <a:pPr algn="r"/>
            <a:r>
              <a:rPr lang="en-US" sz="1200"/>
              <a:t>Sumber: IMF</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z="2800" smtClean="0">
                <a:solidFill>
                  <a:schemeClr val="tx1"/>
                </a:solidFill>
                <a:latin typeface="Arial Black" pitchFamily="34" charset="0"/>
              </a:rPr>
              <a:t>PENGAKUAN WORLD BANK</a:t>
            </a:r>
            <a:endParaRPr lang="en-US" smtClean="0">
              <a:solidFill>
                <a:schemeClr val="tx1"/>
              </a:solidFill>
            </a:endParaRPr>
          </a:p>
        </p:txBody>
      </p:sp>
      <p:sp>
        <p:nvSpPr>
          <p:cNvPr id="10243" name="Content Placeholder 2"/>
          <p:cNvSpPr>
            <a:spLocks noGrp="1"/>
          </p:cNvSpPr>
          <p:nvPr>
            <p:ph idx="1"/>
          </p:nvPr>
        </p:nvSpPr>
        <p:spPr/>
        <p:txBody>
          <a:bodyPr/>
          <a:lstStyle/>
          <a:p>
            <a:pPr algn="just" eaLnBrk="1" hangingPunct="1">
              <a:lnSpc>
                <a:spcPct val="150000"/>
              </a:lnSpc>
              <a:spcAft>
                <a:spcPct val="50000"/>
              </a:spcAft>
            </a:pPr>
            <a:r>
              <a:rPr lang="en-US" sz="1600" b="1" smtClean="0">
                <a:solidFill>
                  <a:srgbClr val="000000"/>
                </a:solidFill>
              </a:rPr>
              <a:t>Indonesia Country Assistance Strategy (World Bank, 2001)</a:t>
            </a:r>
            <a:r>
              <a:rPr lang="en-US" sz="1600" smtClean="0">
                <a:solidFill>
                  <a:srgbClr val="000000"/>
                </a:solidFill>
              </a:rPr>
              <a:t>:</a:t>
            </a:r>
            <a:r>
              <a:rPr lang="en-US" sz="1600" i="1" smtClean="0">
                <a:solidFill>
                  <a:srgbClr val="000000"/>
                </a:solidFill>
              </a:rPr>
              <a:t> “</a:t>
            </a:r>
            <a:r>
              <a:rPr lang="en-US" sz="1600" smtClean="0">
                <a:solidFill>
                  <a:srgbClr val="000000"/>
                </a:solidFill>
              </a:rPr>
              <a:t>Policy   reform   loans   may   indeed   recommend   measures   such   as privatization   and   </a:t>
            </a:r>
            <a:r>
              <a:rPr lang="en-US" sz="1600" u="sng" smtClean="0">
                <a:solidFill>
                  <a:srgbClr val="000000"/>
                </a:solidFill>
              </a:rPr>
              <a:t>reduction   in   subsidies</a:t>
            </a:r>
            <a:r>
              <a:rPr lang="en-US" sz="1600" smtClean="0">
                <a:solidFill>
                  <a:srgbClr val="000000"/>
                </a:solidFill>
              </a:rPr>
              <a:t>   that   would   increase   the efficiency  of  public  expenditures …Many  subsidies,  particularly  those  on fuel, tend to be regressive and hurt the poor while subsidizing the rich.”  </a:t>
            </a:r>
            <a:r>
              <a:rPr lang="en-US" sz="1600" i="1" smtClean="0">
                <a:solidFill>
                  <a:srgbClr val="C00000"/>
                </a:solidFill>
              </a:rPr>
              <a:t>(Utang-utang untuk reformasi kebijakan memang merekomendasikan sejumlah langkah seperti privatisasi dan </a:t>
            </a:r>
            <a:r>
              <a:rPr lang="en-US" sz="1600" i="1" u="sng" smtClean="0">
                <a:solidFill>
                  <a:srgbClr val="C00000"/>
                </a:solidFill>
              </a:rPr>
              <a:t>pengurangan subsidi</a:t>
            </a:r>
            <a:r>
              <a:rPr lang="en-US" sz="1600" i="1" smtClean="0">
                <a:solidFill>
                  <a:srgbClr val="C00000"/>
                </a:solidFill>
              </a:rPr>
              <a:t> yang diharapkan dapat meningkatkan efisiensi belanja publik…Banyak subsidi khususnya pada BBM cenderung regresif dan merugikan orang miskin ketika subsidi tersebut jatuh  ke tangan orang kaya). </a:t>
            </a:r>
          </a:p>
          <a:p>
            <a:pPr eaLnBrk="1" hangingPunct="1"/>
            <a:endParaRPr lang="en-US" smtClean="0">
              <a:solidFill>
                <a:srgbClr val="C00000"/>
              </a:solidFill>
            </a:endParaRPr>
          </a:p>
        </p:txBody>
      </p:sp>
      <p:sp>
        <p:nvSpPr>
          <p:cNvPr id="10244" name="Rectangle 3"/>
          <p:cNvSpPr>
            <a:spLocks noChangeArrowheads="1"/>
          </p:cNvSpPr>
          <p:nvPr/>
        </p:nvSpPr>
        <p:spPr bwMode="auto">
          <a:xfrm>
            <a:off x="7543800" y="6324600"/>
            <a:ext cx="1468438" cy="276225"/>
          </a:xfrm>
          <a:prstGeom prst="rect">
            <a:avLst/>
          </a:prstGeom>
          <a:noFill/>
          <a:ln w="9525">
            <a:noFill/>
            <a:miter lim="800000"/>
            <a:headEnd/>
            <a:tailEnd/>
          </a:ln>
        </p:spPr>
        <p:txBody>
          <a:bodyPr wrap="none">
            <a:spAutoFit/>
          </a:bodyPr>
          <a:lstStyle/>
          <a:p>
            <a:r>
              <a:rPr lang="en-US" sz="1200"/>
              <a:t>Sumber: World Bank</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FAKTA TERKINI</a:t>
            </a:r>
            <a:endParaRPr lang="id-ID" dirty="0"/>
          </a:p>
        </p:txBody>
      </p:sp>
      <p:sp>
        <p:nvSpPr>
          <p:cNvPr id="3" name="Content Placeholder 2"/>
          <p:cNvSpPr>
            <a:spLocks noGrp="1"/>
          </p:cNvSpPr>
          <p:nvPr>
            <p:ph idx="1"/>
          </p:nvPr>
        </p:nvSpPr>
        <p:spPr/>
        <p:txBody>
          <a:bodyPr>
            <a:normAutofit lnSpcReduction="10000"/>
          </a:bodyPr>
          <a:lstStyle/>
          <a:p>
            <a:r>
              <a:rPr lang="id-ID" dirty="0" smtClean="0"/>
              <a:t>EMBARGO AS TERHADAP IRAN TELAH MENAIKAN HARGA MINYAK DUNIA HINGGA MENCAPAI...&gt; USD 100 PERBARREL</a:t>
            </a:r>
          </a:p>
          <a:p>
            <a:r>
              <a:rPr lang="id-ID" dirty="0" smtClean="0"/>
              <a:t>PEMERINTAH PERNAH MEWACANAKAN OPSI PEMBATASAN SUBSIDI BBM YANG MENDAPAT BANYAK TENTANGAN</a:t>
            </a:r>
          </a:p>
          <a:p>
            <a:r>
              <a:rPr lang="id-ID" dirty="0" smtClean="0"/>
              <a:t>KEPUTUSAN TERAKHIR PEMERINTAH JUSTRU MENGINGINKAN KENAIKAN BBM BERSUBSIDI SECARA KESELURUHAN</a:t>
            </a:r>
            <a:endParaRPr lang="id-ID"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28600"/>
            <a:ext cx="8229600" cy="990600"/>
          </a:xfrm>
        </p:spPr>
        <p:txBody>
          <a:bodyPr/>
          <a:lstStyle/>
          <a:p>
            <a:pPr eaLnBrk="1" hangingPunct="1"/>
            <a:r>
              <a:rPr lang="en-US" sz="2800" smtClean="0">
                <a:solidFill>
                  <a:schemeClr val="tx1"/>
                </a:solidFill>
                <a:latin typeface="Arial Black" pitchFamily="34" charset="0"/>
              </a:rPr>
              <a:t>PENGAKUAN USAID</a:t>
            </a:r>
          </a:p>
        </p:txBody>
      </p:sp>
      <p:sp>
        <p:nvSpPr>
          <p:cNvPr id="11267" name="Rectangle 3"/>
          <p:cNvSpPr>
            <a:spLocks noGrp="1" noChangeArrowheads="1"/>
          </p:cNvSpPr>
          <p:nvPr>
            <p:ph idx="1"/>
          </p:nvPr>
        </p:nvSpPr>
        <p:spPr>
          <a:xfrm>
            <a:off x="381000" y="1066800"/>
            <a:ext cx="8229600" cy="4830763"/>
          </a:xfrm>
        </p:spPr>
        <p:txBody>
          <a:bodyPr>
            <a:normAutofit lnSpcReduction="10000"/>
          </a:bodyPr>
          <a:lstStyle/>
          <a:p>
            <a:pPr algn="just" eaLnBrk="1" hangingPunct="1">
              <a:lnSpc>
                <a:spcPct val="150000"/>
              </a:lnSpc>
              <a:spcAft>
                <a:spcPct val="50000"/>
              </a:spcAft>
            </a:pPr>
            <a:r>
              <a:rPr lang="en-US" sz="1200" b="1" smtClean="0"/>
              <a:t>Energy Sector Governance Strengthened (USAID, 2000):</a:t>
            </a:r>
            <a:r>
              <a:rPr lang="en-US" sz="1200" smtClean="0"/>
              <a:t>USAID intends to obligate a total of $4 million in DA in FY 2001 to strengthen energy sector governance and help create a more efficient and transparent energy sector. USAID advisors play a catalytic role in helping the Government of Indonesia develop and implement key policy, legal and regulatory reforms. …</a:t>
            </a:r>
            <a:r>
              <a:rPr lang="en-US" sz="1200" i="1" smtClean="0">
                <a:solidFill>
                  <a:srgbClr val="C00000"/>
                </a:solidFill>
              </a:rPr>
              <a:t>(Pada tahun 2001 USAID bermaksud memberikan bantuan senilai US$4juta [Rp 40 miliar] untuk memperkuat pengelolaan sektor energi dan membantu menciptakan sektor energi yang lebih efisien dan transparan. </a:t>
            </a:r>
            <a:r>
              <a:rPr lang="en-US" sz="1200" i="1" u="sng" smtClean="0">
                <a:solidFill>
                  <a:srgbClr val="C00000"/>
                </a:solidFill>
              </a:rPr>
              <a:t>Para penasehat USAID memainkan peran penting dalam membantu pemerintah Indonesia mengembangkan dan menerapkan  kebijakan kunci, perubahan UU dan peraturan</a:t>
            </a:r>
            <a:r>
              <a:rPr lang="en-US" sz="1200" i="1" smtClean="0">
                <a:solidFill>
                  <a:srgbClr val="C00000"/>
                </a:solidFill>
              </a:rPr>
              <a:t>);</a:t>
            </a:r>
          </a:p>
          <a:p>
            <a:pPr algn="just" eaLnBrk="1" hangingPunct="1">
              <a:lnSpc>
                <a:spcPct val="150000"/>
              </a:lnSpc>
              <a:spcAft>
                <a:spcPct val="50000"/>
              </a:spcAft>
            </a:pPr>
            <a:r>
              <a:rPr lang="en-US" sz="1200" u="sng" smtClean="0"/>
              <a:t>USAID helped draft new oil and gas policy legislation submitted</a:t>
            </a:r>
            <a:r>
              <a:rPr lang="en-US" sz="1200" smtClean="0"/>
              <a:t> to Parliament in October 2000. The legislation will increase competition and efficiency by </a:t>
            </a:r>
            <a:r>
              <a:rPr lang="en-US" sz="1200" u="sng" smtClean="0"/>
              <a:t>reducing the role of the state-owned oil company in exploration and production.</a:t>
            </a:r>
            <a:r>
              <a:rPr lang="en-US" sz="1200" smtClean="0"/>
              <a:t> </a:t>
            </a:r>
            <a:r>
              <a:rPr lang="en-US" sz="1200" i="1" smtClean="0">
                <a:solidFill>
                  <a:srgbClr val="C00000"/>
                </a:solidFill>
              </a:rPr>
              <a:t>(USAID telah membantu pembuatan draft UU MIgas yang diajukan ke DPR pada Oktober 2000. UU tersebut akan meningkatkan kompetisi dan  efisiensi dengan </a:t>
            </a:r>
            <a:r>
              <a:rPr lang="en-US" sz="1200" i="1" u="sng" smtClean="0">
                <a:solidFill>
                  <a:srgbClr val="C00000"/>
                </a:solidFill>
              </a:rPr>
              <a:t>mengurangi peran BUMN dalam melakukan eksplorasi dan produksi</a:t>
            </a:r>
            <a:r>
              <a:rPr lang="en-US" sz="1200" i="1" smtClean="0">
                <a:solidFill>
                  <a:srgbClr val="C00000"/>
                </a:solidFill>
              </a:rPr>
              <a:t>);</a:t>
            </a:r>
          </a:p>
          <a:p>
            <a:pPr algn="just" eaLnBrk="1" hangingPunct="1">
              <a:lnSpc>
                <a:spcPct val="150000"/>
              </a:lnSpc>
              <a:spcAft>
                <a:spcPct val="50000"/>
              </a:spcAft>
            </a:pPr>
            <a:r>
              <a:rPr lang="en-US" sz="1200" smtClean="0"/>
              <a:t>In FY 2001, USAID plans to provide $850,000 DA to support NGOs and universities in developing programs for raising awareness and supporting involvement of local government and the public of energy sector issues, including </a:t>
            </a:r>
            <a:r>
              <a:rPr lang="en-US" sz="1200" u="sng" smtClean="0"/>
              <a:t>removal of energy subsidies and phase out of leaded gasoline. </a:t>
            </a:r>
            <a:r>
              <a:rPr lang="en-US" sz="1200" i="1" smtClean="0">
                <a:solidFill>
                  <a:srgbClr val="C00000"/>
                </a:solidFill>
              </a:rPr>
              <a:t>(Pada tahun 2001 USAID merencanakan untuk menyediakan US$ 850 ribu [Rp 8.5 miliar] untuk mendukung sejumlah LSM dan Universitas dalam mengembangkan program yang dapat meningkatkan kesadaran dan mendukung keterlibatan pemerintah lokal dan publik pada isu-isu sektor energi termasuk </a:t>
            </a:r>
            <a:r>
              <a:rPr lang="en-US" sz="1200" i="1" u="sng" smtClean="0">
                <a:solidFill>
                  <a:srgbClr val="C00000"/>
                </a:solidFill>
              </a:rPr>
              <a:t>menghilangkan subsidi energi dan menghapus secara bertahap bensin bertimbal</a:t>
            </a:r>
            <a:r>
              <a:rPr lang="en-US" sz="1200" i="1" smtClean="0">
                <a:solidFill>
                  <a:srgbClr val="C00000"/>
                </a:solidFill>
              </a:rPr>
              <a:t>)</a:t>
            </a:r>
          </a:p>
        </p:txBody>
      </p:sp>
      <p:sp>
        <p:nvSpPr>
          <p:cNvPr id="11268" name="Rectangle 5"/>
          <p:cNvSpPr>
            <a:spLocks noChangeArrowheads="1"/>
          </p:cNvSpPr>
          <p:nvPr/>
        </p:nvSpPr>
        <p:spPr bwMode="auto">
          <a:xfrm>
            <a:off x="7467600" y="6581775"/>
            <a:ext cx="1136650" cy="276225"/>
          </a:xfrm>
          <a:prstGeom prst="rect">
            <a:avLst/>
          </a:prstGeom>
          <a:noFill/>
          <a:ln w="9525">
            <a:noFill/>
            <a:miter lim="800000"/>
            <a:headEnd/>
            <a:tailEnd/>
          </a:ln>
        </p:spPr>
        <p:txBody>
          <a:bodyPr wrap="none">
            <a:spAutoFit/>
          </a:bodyPr>
          <a:lstStyle/>
          <a:p>
            <a:r>
              <a:rPr lang="en-US" sz="1200"/>
              <a:t>Sumber: USAID</a:t>
            </a:r>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sz="2800" smtClean="0">
                <a:solidFill>
                  <a:schemeClr val="tx1"/>
                </a:solidFill>
                <a:latin typeface="Arial Black" pitchFamily="34" charset="0"/>
              </a:rPr>
              <a:t>PENGAKUAN USAID</a:t>
            </a:r>
            <a:endParaRPr lang="en-US" smtClean="0"/>
          </a:p>
        </p:txBody>
      </p:sp>
      <p:sp>
        <p:nvSpPr>
          <p:cNvPr id="12291" name="Content Placeholder 2"/>
          <p:cNvSpPr>
            <a:spLocks noGrp="1"/>
          </p:cNvSpPr>
          <p:nvPr>
            <p:ph idx="1"/>
          </p:nvPr>
        </p:nvSpPr>
        <p:spPr/>
        <p:txBody>
          <a:bodyPr/>
          <a:lstStyle/>
          <a:p>
            <a:pPr algn="just" eaLnBrk="1" hangingPunct="1">
              <a:lnSpc>
                <a:spcPct val="150000"/>
              </a:lnSpc>
              <a:spcAft>
                <a:spcPct val="50000"/>
              </a:spcAft>
            </a:pPr>
            <a:r>
              <a:rPr lang="en-US" sz="1400" u="sng" smtClean="0"/>
              <a:t>USAID works closely with the Asian Development Bank (ADB) and the World Bank on energy-sector reform. USAID assistance is leveraging a $20 million ADB power sector-restructuring loan, with USAID advisors playing project management and planning roles.</a:t>
            </a:r>
            <a:r>
              <a:rPr lang="en-US" sz="1400" smtClean="0"/>
              <a:t>” </a:t>
            </a:r>
            <a:r>
              <a:rPr lang="en-US" sz="1400" i="1" smtClean="0">
                <a:solidFill>
                  <a:srgbClr val="C00000"/>
                </a:solidFill>
              </a:rPr>
              <a:t>(USAID bekerja sama dengan ADB dan Bank Dunia untuk mereformasi sektor energi. Bantuan USAID mampu meningkatkan manfaat utang ADB untuk restrukturisasi sektor listrik senilai US$ 20 juta [Rp 200 miliar] dimana para penasehat USAID berperan dalam manajemen proyek dan perencanaan;</a:t>
            </a:r>
          </a:p>
          <a:p>
            <a:pPr algn="just" eaLnBrk="1" hangingPunct="1">
              <a:lnSpc>
                <a:spcPct val="150000"/>
              </a:lnSpc>
              <a:spcAft>
                <a:spcPct val="50000"/>
              </a:spcAft>
            </a:pPr>
            <a:r>
              <a:rPr lang="en-US" sz="1400" smtClean="0"/>
              <a:t>“An increase or decrease in political will for energy sector reform may warrant adjustments to this objective. </a:t>
            </a:r>
            <a:r>
              <a:rPr lang="en-US" sz="1400" u="sng" smtClean="0"/>
              <a:t>The appointment in 2000 of a private sector-oriented reformist as the new head of the State oil and gas company</a:t>
            </a:r>
            <a:r>
              <a:rPr lang="en-US" sz="1400" smtClean="0"/>
              <a:t> bodes well for reform agenda progress.” </a:t>
            </a:r>
            <a:r>
              <a:rPr lang="en-US" sz="1400" i="1" smtClean="0">
                <a:solidFill>
                  <a:srgbClr val="C00000"/>
                </a:solidFill>
              </a:rPr>
              <a:t>(Pasang surutnya kemauan politik terhadap reformasi sektor energi akan menjamin penyesuaian terhadap tujuan ini. Oleh karena itu </a:t>
            </a:r>
            <a:r>
              <a:rPr lang="en-US" sz="1400" i="1" u="sng" smtClean="0">
                <a:solidFill>
                  <a:srgbClr val="C00000"/>
                </a:solidFill>
              </a:rPr>
              <a:t>pengangkatan Direktur Utama Pertamina yang baru pada tahun 2000 yang berjiwa reformis dan berorientasi swasta [pasar] </a:t>
            </a:r>
            <a:r>
              <a:rPr lang="en-US" sz="1400" i="1" smtClean="0">
                <a:solidFill>
                  <a:srgbClr val="C00000"/>
                </a:solidFill>
              </a:rPr>
              <a:t>sangat mendukung kemajuan agenda reformasi tersebut.</a:t>
            </a:r>
          </a:p>
          <a:p>
            <a:pPr eaLnBrk="1" hangingPunct="1"/>
            <a:endParaRPr lang="en-US" smtClean="0"/>
          </a:p>
        </p:txBody>
      </p:sp>
      <p:sp>
        <p:nvSpPr>
          <p:cNvPr id="12292" name="Rectangle 4"/>
          <p:cNvSpPr>
            <a:spLocks noChangeArrowheads="1"/>
          </p:cNvSpPr>
          <p:nvPr/>
        </p:nvSpPr>
        <p:spPr bwMode="auto">
          <a:xfrm>
            <a:off x="7467600" y="6581775"/>
            <a:ext cx="1136650" cy="276225"/>
          </a:xfrm>
          <a:prstGeom prst="rect">
            <a:avLst/>
          </a:prstGeom>
          <a:noFill/>
          <a:ln w="9525">
            <a:noFill/>
            <a:miter lim="800000"/>
            <a:headEnd/>
            <a:tailEnd/>
          </a:ln>
        </p:spPr>
        <p:txBody>
          <a:bodyPr wrap="none">
            <a:spAutoFit/>
          </a:bodyPr>
          <a:lstStyle/>
          <a:p>
            <a:r>
              <a:rPr lang="en-US" sz="1200"/>
              <a:t>Sumber: USAID</a:t>
            </a:r>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z="2800" smtClean="0">
                <a:solidFill>
                  <a:schemeClr val="tx1"/>
                </a:solidFill>
                <a:latin typeface="Arial Black" pitchFamily="34" charset="0"/>
              </a:rPr>
              <a:t>PENGAKUAN PEMERINTAH</a:t>
            </a:r>
            <a:r>
              <a:rPr lang="en-US" sz="2400" smtClean="0">
                <a:solidFill>
                  <a:srgbClr val="FF3300"/>
                </a:solidFill>
                <a:latin typeface="Arial Black" pitchFamily="34" charset="0"/>
              </a:rPr>
              <a:t/>
            </a:r>
            <a:br>
              <a:rPr lang="en-US" sz="2400" smtClean="0">
                <a:solidFill>
                  <a:srgbClr val="FF3300"/>
                </a:solidFill>
                <a:latin typeface="Arial Black" pitchFamily="34" charset="0"/>
              </a:rPr>
            </a:br>
            <a:endParaRPr lang="en-US" sz="1600" smtClean="0">
              <a:solidFill>
                <a:srgbClr val="FF3300"/>
              </a:solidFill>
              <a:latin typeface="Arial Black" pitchFamily="34" charset="0"/>
            </a:endParaRPr>
          </a:p>
        </p:txBody>
      </p:sp>
      <p:sp>
        <p:nvSpPr>
          <p:cNvPr id="13315" name="Rectangle 3"/>
          <p:cNvSpPr>
            <a:spLocks noGrp="1" noChangeArrowheads="1"/>
          </p:cNvSpPr>
          <p:nvPr>
            <p:ph idx="1"/>
          </p:nvPr>
        </p:nvSpPr>
        <p:spPr/>
        <p:txBody>
          <a:bodyPr/>
          <a:lstStyle/>
          <a:p>
            <a:pPr algn="just" eaLnBrk="1" hangingPunct="1">
              <a:lnSpc>
                <a:spcPct val="80000"/>
              </a:lnSpc>
              <a:buFontTx/>
              <a:buNone/>
              <a:defRPr/>
            </a:pPr>
            <a:endParaRPr lang="en-US" sz="2000" b="1" dirty="0" smtClean="0">
              <a:cs typeface="Courier New" pitchFamily="49" charset="0"/>
            </a:endParaRPr>
          </a:p>
          <a:p>
            <a:pPr marL="360000" algn="just" eaLnBrk="1" hangingPunct="1">
              <a:lnSpc>
                <a:spcPct val="150000"/>
              </a:lnSpc>
              <a:spcBef>
                <a:spcPts val="0"/>
              </a:spcBef>
              <a:spcAft>
                <a:spcPts val="600"/>
              </a:spcAft>
              <a:defRPr/>
            </a:pPr>
            <a:r>
              <a:rPr lang="en-US" sz="1600" b="1" dirty="0" err="1" smtClean="0">
                <a:cs typeface="Courier New" pitchFamily="49" charset="0"/>
              </a:rPr>
              <a:t>Menteri</a:t>
            </a:r>
            <a:r>
              <a:rPr lang="en-US" sz="1600" b="1" dirty="0" smtClean="0">
                <a:cs typeface="Courier New" pitchFamily="49" charset="0"/>
              </a:rPr>
              <a:t> ESDM </a:t>
            </a:r>
            <a:r>
              <a:rPr lang="en-US" sz="1600" b="1" dirty="0" err="1" smtClean="0">
                <a:cs typeface="Courier New" pitchFamily="49" charset="0"/>
              </a:rPr>
              <a:t>Purnomo</a:t>
            </a:r>
            <a:r>
              <a:rPr lang="en-US" sz="1600" b="1" dirty="0" smtClean="0">
                <a:cs typeface="Courier New" pitchFamily="49" charset="0"/>
              </a:rPr>
              <a:t> </a:t>
            </a:r>
            <a:r>
              <a:rPr lang="en-US" sz="1600" b="1" dirty="0" err="1" smtClean="0">
                <a:cs typeface="Courier New" pitchFamily="49" charset="0"/>
              </a:rPr>
              <a:t>Yusgiantoro</a:t>
            </a:r>
            <a:r>
              <a:rPr lang="en-US" sz="1600" b="1" dirty="0" smtClean="0">
                <a:cs typeface="Courier New" pitchFamily="49" charset="0"/>
              </a:rPr>
              <a:t>:</a:t>
            </a:r>
            <a:r>
              <a:rPr lang="en-US" sz="1600" i="1" dirty="0" smtClean="0">
                <a:cs typeface="Courier New" pitchFamily="49" charset="0"/>
              </a:rPr>
              <a:t>“</a:t>
            </a:r>
            <a:r>
              <a:rPr lang="en-US" sz="1600" i="1" dirty="0" err="1" smtClean="0">
                <a:cs typeface="Courier New" pitchFamily="49" charset="0"/>
              </a:rPr>
              <a:t>Liberalisasi</a:t>
            </a:r>
            <a:r>
              <a:rPr lang="en-US" sz="1600" i="1" dirty="0" smtClean="0">
                <a:cs typeface="Courier New" pitchFamily="49" charset="0"/>
              </a:rPr>
              <a:t> </a:t>
            </a:r>
            <a:r>
              <a:rPr lang="en-US" sz="1600" i="1" dirty="0" err="1" smtClean="0">
                <a:cs typeface="Courier New" pitchFamily="49" charset="0"/>
              </a:rPr>
              <a:t>sektor</a:t>
            </a:r>
            <a:r>
              <a:rPr lang="en-US" sz="1600" i="1" dirty="0" smtClean="0">
                <a:cs typeface="Courier New" pitchFamily="49" charset="0"/>
              </a:rPr>
              <a:t> </a:t>
            </a:r>
            <a:r>
              <a:rPr lang="en-US" sz="1600" i="1" dirty="0" err="1" smtClean="0">
                <a:cs typeface="Courier New" pitchFamily="49" charset="0"/>
              </a:rPr>
              <a:t>hilir</a:t>
            </a:r>
            <a:r>
              <a:rPr lang="en-US" sz="1600" i="1" dirty="0" smtClean="0">
                <a:cs typeface="Courier New" pitchFamily="49" charset="0"/>
              </a:rPr>
              <a:t> </a:t>
            </a:r>
            <a:r>
              <a:rPr lang="en-US" sz="1600" i="1" dirty="0" err="1" smtClean="0">
                <a:cs typeface="Courier New" pitchFamily="49" charset="0"/>
              </a:rPr>
              <a:t>migas</a:t>
            </a:r>
            <a:r>
              <a:rPr lang="en-US" sz="1600" i="1" dirty="0" smtClean="0">
                <a:cs typeface="Courier New" pitchFamily="49" charset="0"/>
              </a:rPr>
              <a:t> </a:t>
            </a:r>
            <a:r>
              <a:rPr lang="en-US" sz="1600" i="1" dirty="0" err="1" smtClean="0">
                <a:cs typeface="Courier New" pitchFamily="49" charset="0"/>
              </a:rPr>
              <a:t>membuka</a:t>
            </a:r>
            <a:r>
              <a:rPr lang="en-US" sz="1600" i="1" dirty="0" smtClean="0">
                <a:cs typeface="Courier New" pitchFamily="49" charset="0"/>
              </a:rPr>
              <a:t> </a:t>
            </a:r>
            <a:r>
              <a:rPr lang="en-US" sz="1600" i="1" dirty="0" err="1" smtClean="0">
                <a:cs typeface="Courier New" pitchFamily="49" charset="0"/>
              </a:rPr>
              <a:t>kesempatan</a:t>
            </a:r>
            <a:r>
              <a:rPr lang="en-US" sz="1600" i="1" dirty="0" smtClean="0">
                <a:cs typeface="Courier New" pitchFamily="49" charset="0"/>
              </a:rPr>
              <a:t> </a:t>
            </a:r>
            <a:r>
              <a:rPr lang="en-US" sz="1600" i="1" dirty="0" err="1" smtClean="0">
                <a:cs typeface="Courier New" pitchFamily="49" charset="0"/>
              </a:rPr>
              <a:t>bagi</a:t>
            </a:r>
            <a:r>
              <a:rPr lang="en-US" sz="1600" i="1" dirty="0" smtClean="0">
                <a:cs typeface="Courier New" pitchFamily="49" charset="0"/>
              </a:rPr>
              <a:t> </a:t>
            </a:r>
            <a:r>
              <a:rPr lang="en-US" sz="1600" i="1" dirty="0" err="1" smtClean="0">
                <a:cs typeface="Courier New" pitchFamily="49" charset="0"/>
              </a:rPr>
              <a:t>pemain</a:t>
            </a:r>
            <a:r>
              <a:rPr lang="en-US" sz="1600" i="1" dirty="0" smtClean="0">
                <a:cs typeface="Courier New" pitchFamily="49" charset="0"/>
              </a:rPr>
              <a:t> </a:t>
            </a:r>
            <a:r>
              <a:rPr lang="en-US" sz="1600" i="1" dirty="0" err="1" smtClean="0">
                <a:cs typeface="Courier New" pitchFamily="49" charset="0"/>
              </a:rPr>
              <a:t>asing</a:t>
            </a:r>
            <a:r>
              <a:rPr lang="en-US" sz="1600" i="1" dirty="0" smtClean="0">
                <a:cs typeface="Courier New" pitchFamily="49" charset="0"/>
              </a:rPr>
              <a:t> </a:t>
            </a:r>
            <a:r>
              <a:rPr lang="en-US" sz="1600" i="1" dirty="0" err="1" smtClean="0">
                <a:cs typeface="Courier New" pitchFamily="49" charset="0"/>
              </a:rPr>
              <a:t>untuk</a:t>
            </a:r>
            <a:r>
              <a:rPr lang="en-US" sz="1600" i="1" dirty="0" smtClean="0">
                <a:cs typeface="Courier New" pitchFamily="49" charset="0"/>
              </a:rPr>
              <a:t> </a:t>
            </a:r>
            <a:r>
              <a:rPr lang="en-US" sz="1600" i="1" dirty="0" err="1" smtClean="0">
                <a:cs typeface="Courier New" pitchFamily="49" charset="0"/>
              </a:rPr>
              <a:t>berpartisipasi</a:t>
            </a:r>
            <a:r>
              <a:rPr lang="en-US" sz="1600" i="1" dirty="0" smtClean="0">
                <a:cs typeface="Courier New" pitchFamily="49" charset="0"/>
              </a:rPr>
              <a:t> </a:t>
            </a:r>
            <a:r>
              <a:rPr lang="en-US" sz="1600" i="1" dirty="0" err="1" smtClean="0">
                <a:cs typeface="Courier New" pitchFamily="49" charset="0"/>
              </a:rPr>
              <a:t>dalam</a:t>
            </a:r>
            <a:r>
              <a:rPr lang="en-US" sz="1600" i="1" dirty="0" smtClean="0">
                <a:cs typeface="Courier New" pitchFamily="49" charset="0"/>
              </a:rPr>
              <a:t> </a:t>
            </a:r>
            <a:r>
              <a:rPr lang="en-US" sz="1600" i="1" dirty="0" err="1" smtClean="0">
                <a:cs typeface="Courier New" pitchFamily="49" charset="0"/>
              </a:rPr>
              <a:t>bisnis</a:t>
            </a:r>
            <a:r>
              <a:rPr lang="en-US" sz="1600" i="1" dirty="0" smtClean="0">
                <a:cs typeface="Courier New" pitchFamily="49" charset="0"/>
              </a:rPr>
              <a:t> </a:t>
            </a:r>
            <a:r>
              <a:rPr lang="en-US" sz="1600" i="1" err="1" smtClean="0">
                <a:cs typeface="Courier New" pitchFamily="49" charset="0"/>
              </a:rPr>
              <a:t>eceran</a:t>
            </a:r>
            <a:r>
              <a:rPr lang="en-US" sz="1600" i="1" smtClean="0">
                <a:cs typeface="Courier New" pitchFamily="49" charset="0"/>
              </a:rPr>
              <a:t> migas.... </a:t>
            </a:r>
            <a:r>
              <a:rPr lang="en-US" sz="1600" i="1" dirty="0" err="1" smtClean="0">
                <a:cs typeface="Courier New" pitchFamily="49" charset="0"/>
              </a:rPr>
              <a:t>Namun</a:t>
            </a:r>
            <a:r>
              <a:rPr lang="en-US" sz="1600" i="1" dirty="0" smtClean="0">
                <a:cs typeface="Courier New" pitchFamily="49" charset="0"/>
              </a:rPr>
              <a:t>, </a:t>
            </a:r>
            <a:r>
              <a:rPr lang="en-US" sz="1600" i="1" dirty="0" err="1" smtClean="0">
                <a:cs typeface="Courier New" pitchFamily="49" charset="0"/>
              </a:rPr>
              <a:t>liberalisasi</a:t>
            </a:r>
            <a:r>
              <a:rPr lang="en-US" sz="1600" i="1" dirty="0" smtClean="0">
                <a:cs typeface="Courier New" pitchFamily="49" charset="0"/>
              </a:rPr>
              <a:t> </a:t>
            </a:r>
            <a:r>
              <a:rPr lang="en-US" sz="1600" i="1" dirty="0" err="1" smtClean="0">
                <a:cs typeface="Courier New" pitchFamily="49" charset="0"/>
              </a:rPr>
              <a:t>ini</a:t>
            </a:r>
            <a:r>
              <a:rPr lang="en-US" sz="1600" i="1" dirty="0" smtClean="0">
                <a:cs typeface="Courier New" pitchFamily="49" charset="0"/>
              </a:rPr>
              <a:t> </a:t>
            </a:r>
            <a:r>
              <a:rPr lang="en-US" sz="1600" i="1" dirty="0" err="1" smtClean="0">
                <a:cs typeface="Courier New" pitchFamily="49" charset="0"/>
              </a:rPr>
              <a:t>berdampak</a:t>
            </a:r>
            <a:r>
              <a:rPr lang="en-US" sz="1600" i="1" dirty="0" smtClean="0">
                <a:cs typeface="Courier New" pitchFamily="49" charset="0"/>
              </a:rPr>
              <a:t> </a:t>
            </a:r>
            <a:r>
              <a:rPr lang="en-US" sz="1600" i="1" dirty="0" err="1" smtClean="0">
                <a:cs typeface="Courier New" pitchFamily="49" charset="0"/>
              </a:rPr>
              <a:t>mendongkrak</a:t>
            </a:r>
            <a:r>
              <a:rPr lang="en-US" sz="1600" i="1" dirty="0" smtClean="0">
                <a:cs typeface="Courier New" pitchFamily="49" charset="0"/>
              </a:rPr>
              <a:t> </a:t>
            </a:r>
            <a:r>
              <a:rPr lang="en-US" sz="1600" i="1" dirty="0" err="1" smtClean="0">
                <a:cs typeface="Courier New" pitchFamily="49" charset="0"/>
              </a:rPr>
              <a:t>harga</a:t>
            </a:r>
            <a:r>
              <a:rPr lang="en-US" sz="1600" i="1" dirty="0" smtClean="0">
                <a:cs typeface="Courier New" pitchFamily="49" charset="0"/>
              </a:rPr>
              <a:t> BBM yang </a:t>
            </a:r>
            <a:r>
              <a:rPr lang="en-US" sz="1600" i="1" err="1" smtClean="0">
                <a:cs typeface="Courier New" pitchFamily="49" charset="0"/>
              </a:rPr>
              <a:t>disubsidi</a:t>
            </a:r>
            <a:r>
              <a:rPr lang="en-US" sz="1600" i="1" smtClean="0">
                <a:cs typeface="Courier New" pitchFamily="49" charset="0"/>
              </a:rPr>
              <a:t> pemerintah. </a:t>
            </a:r>
            <a:r>
              <a:rPr lang="en-US" sz="1600" i="1" dirty="0" err="1" smtClean="0">
                <a:cs typeface="Courier New" pitchFamily="49" charset="0"/>
              </a:rPr>
              <a:t>Sebab</a:t>
            </a:r>
            <a:r>
              <a:rPr lang="en-US" sz="1600" i="1" dirty="0" smtClean="0">
                <a:cs typeface="Courier New" pitchFamily="49" charset="0"/>
              </a:rPr>
              <a:t> </a:t>
            </a:r>
            <a:r>
              <a:rPr lang="en-US" sz="1600" i="1" dirty="0" err="1" smtClean="0">
                <a:cs typeface="Courier New" pitchFamily="49" charset="0"/>
              </a:rPr>
              <a:t>kalau</a:t>
            </a:r>
            <a:r>
              <a:rPr lang="en-US" sz="1600" i="1" dirty="0" smtClean="0">
                <a:cs typeface="Courier New" pitchFamily="49" charset="0"/>
              </a:rPr>
              <a:t> </a:t>
            </a:r>
            <a:r>
              <a:rPr lang="en-US" sz="1600" i="1" dirty="0" err="1" smtClean="0">
                <a:cs typeface="Courier New" pitchFamily="49" charset="0"/>
              </a:rPr>
              <a:t>harga</a:t>
            </a:r>
            <a:r>
              <a:rPr lang="en-US" sz="1600" i="1" dirty="0" smtClean="0">
                <a:cs typeface="Courier New" pitchFamily="49" charset="0"/>
              </a:rPr>
              <a:t> BBM </a:t>
            </a:r>
            <a:r>
              <a:rPr lang="en-US" sz="1600" i="1" dirty="0" err="1" smtClean="0">
                <a:cs typeface="Courier New" pitchFamily="49" charset="0"/>
              </a:rPr>
              <a:t>masih</a:t>
            </a:r>
            <a:r>
              <a:rPr lang="en-US" sz="1600" i="1" dirty="0" smtClean="0">
                <a:cs typeface="Courier New" pitchFamily="49" charset="0"/>
              </a:rPr>
              <a:t> </a:t>
            </a:r>
            <a:r>
              <a:rPr lang="en-US" sz="1600" i="1" dirty="0" err="1" smtClean="0">
                <a:cs typeface="Courier New" pitchFamily="49" charset="0"/>
              </a:rPr>
              <a:t>rendah</a:t>
            </a:r>
            <a:r>
              <a:rPr lang="en-US" sz="1600" i="1" dirty="0" smtClean="0">
                <a:cs typeface="Courier New" pitchFamily="49" charset="0"/>
              </a:rPr>
              <a:t> </a:t>
            </a:r>
            <a:r>
              <a:rPr lang="en-US" sz="1600" i="1" dirty="0" err="1" smtClean="0">
                <a:cs typeface="Courier New" pitchFamily="49" charset="0"/>
              </a:rPr>
              <a:t>karena</a:t>
            </a:r>
            <a:r>
              <a:rPr lang="en-US" sz="1600" i="1" dirty="0" smtClean="0">
                <a:cs typeface="Courier New" pitchFamily="49" charset="0"/>
              </a:rPr>
              <a:t> </a:t>
            </a:r>
            <a:r>
              <a:rPr lang="en-US" sz="1600" i="1" dirty="0" err="1" smtClean="0">
                <a:cs typeface="Courier New" pitchFamily="49" charset="0"/>
              </a:rPr>
              <a:t>disubsidi</a:t>
            </a:r>
            <a:r>
              <a:rPr lang="en-US" sz="1600" i="1" dirty="0" smtClean="0">
                <a:cs typeface="Courier New" pitchFamily="49" charset="0"/>
              </a:rPr>
              <a:t>, </a:t>
            </a:r>
            <a:r>
              <a:rPr lang="en-US" sz="1600" i="1" dirty="0" err="1" smtClean="0">
                <a:cs typeface="Courier New" pitchFamily="49" charset="0"/>
              </a:rPr>
              <a:t>pemain</a:t>
            </a:r>
            <a:r>
              <a:rPr lang="en-US" sz="1600" i="1" dirty="0" smtClean="0">
                <a:cs typeface="Courier New" pitchFamily="49" charset="0"/>
              </a:rPr>
              <a:t> </a:t>
            </a:r>
            <a:r>
              <a:rPr lang="en-US" sz="1600" i="1" dirty="0" err="1" smtClean="0">
                <a:cs typeface="Courier New" pitchFamily="49" charset="0"/>
              </a:rPr>
              <a:t>asing</a:t>
            </a:r>
            <a:r>
              <a:rPr lang="en-US" sz="1600" i="1" dirty="0" smtClean="0">
                <a:cs typeface="Courier New" pitchFamily="49" charset="0"/>
              </a:rPr>
              <a:t> </a:t>
            </a:r>
            <a:r>
              <a:rPr lang="en-US" sz="1600" i="1" err="1" smtClean="0">
                <a:cs typeface="Courier New" pitchFamily="49" charset="0"/>
              </a:rPr>
              <a:t>enggan</a:t>
            </a:r>
            <a:r>
              <a:rPr lang="en-US" sz="1600" i="1" smtClean="0">
                <a:cs typeface="Courier New" pitchFamily="49" charset="0"/>
              </a:rPr>
              <a:t> masuk</a:t>
            </a:r>
            <a:r>
              <a:rPr lang="en-US" sz="1600" b="1" i="1" smtClean="0">
                <a:cs typeface="Courier New" pitchFamily="49" charset="0"/>
              </a:rPr>
              <a:t>.''</a:t>
            </a:r>
            <a:r>
              <a:rPr lang="en-US" sz="1600" i="1" smtClean="0">
                <a:cs typeface="Courier New" pitchFamily="49" charset="0"/>
              </a:rPr>
              <a:t> </a:t>
            </a:r>
            <a:r>
              <a:rPr lang="en-US" sz="1600" i="1" dirty="0" smtClean="0">
                <a:cs typeface="Courier New" pitchFamily="49" charset="0"/>
              </a:rPr>
              <a:t>(</a:t>
            </a:r>
            <a:r>
              <a:rPr lang="en-US" sz="1600" i="1" dirty="0" err="1" smtClean="0">
                <a:cs typeface="Courier New" pitchFamily="49" charset="0"/>
              </a:rPr>
              <a:t>Kompas</a:t>
            </a:r>
            <a:r>
              <a:rPr lang="en-US" sz="1600" i="1" dirty="0" smtClean="0">
                <a:cs typeface="Courier New" pitchFamily="49" charset="0"/>
              </a:rPr>
              <a:t>, 14 Mei </a:t>
            </a:r>
            <a:r>
              <a:rPr lang="en-US" sz="1600" i="1" smtClean="0">
                <a:cs typeface="Courier New" pitchFamily="49" charset="0"/>
              </a:rPr>
              <a:t>2003)</a:t>
            </a:r>
            <a:r>
              <a:rPr lang="en-US" sz="1600" smtClean="0">
                <a:cs typeface="Courier New" pitchFamily="49" charset="0"/>
              </a:rPr>
              <a:t>. </a:t>
            </a:r>
            <a:endParaRPr lang="en-US" sz="1600" dirty="0" smtClean="0">
              <a:cs typeface="Courier New" pitchFamily="49" charset="0"/>
            </a:endParaRPr>
          </a:p>
          <a:p>
            <a:pPr marL="360000" algn="just" eaLnBrk="1" hangingPunct="1">
              <a:lnSpc>
                <a:spcPct val="150000"/>
              </a:lnSpc>
              <a:spcBef>
                <a:spcPts val="0"/>
              </a:spcBef>
              <a:spcAft>
                <a:spcPts val="600"/>
              </a:spcAft>
              <a:defRPr/>
            </a:pPr>
            <a:r>
              <a:rPr lang="en-US" sz="1600" b="1" dirty="0" err="1" smtClean="0">
                <a:cs typeface="Courier New" pitchFamily="49" charset="0"/>
              </a:rPr>
              <a:t>Dirjen</a:t>
            </a:r>
            <a:r>
              <a:rPr lang="en-US" sz="1600" b="1" dirty="0" smtClean="0">
                <a:cs typeface="Courier New" pitchFamily="49" charset="0"/>
              </a:rPr>
              <a:t>  </a:t>
            </a:r>
            <a:r>
              <a:rPr lang="en-US" sz="1600" b="1" err="1" smtClean="0">
                <a:cs typeface="Courier New" pitchFamily="49" charset="0"/>
              </a:rPr>
              <a:t>Migas</a:t>
            </a:r>
            <a:r>
              <a:rPr lang="en-US" sz="1600" b="1" smtClean="0">
                <a:cs typeface="Courier New" pitchFamily="49" charset="0"/>
              </a:rPr>
              <a:t> Dept. </a:t>
            </a:r>
            <a:r>
              <a:rPr lang="en-US" sz="1600" b="1" dirty="0" smtClean="0">
                <a:cs typeface="Courier New" pitchFamily="49" charset="0"/>
              </a:rPr>
              <a:t>ESDM, </a:t>
            </a:r>
            <a:r>
              <a:rPr lang="en-US" sz="1600" b="1" dirty="0" err="1" smtClean="0">
                <a:cs typeface="Courier New" pitchFamily="49" charset="0"/>
              </a:rPr>
              <a:t>Iin</a:t>
            </a:r>
            <a:r>
              <a:rPr lang="en-US" sz="1600" b="1" dirty="0" smtClean="0">
                <a:cs typeface="Courier New" pitchFamily="49" charset="0"/>
              </a:rPr>
              <a:t> </a:t>
            </a:r>
            <a:r>
              <a:rPr lang="en-US" sz="1600" b="1" dirty="0" err="1" smtClean="0">
                <a:cs typeface="Courier New" pitchFamily="49" charset="0"/>
              </a:rPr>
              <a:t>Arifin</a:t>
            </a:r>
            <a:r>
              <a:rPr lang="en-US" sz="1600" b="1" dirty="0" smtClean="0">
                <a:cs typeface="Courier New" pitchFamily="49" charset="0"/>
              </a:rPr>
              <a:t> </a:t>
            </a:r>
            <a:r>
              <a:rPr lang="en-US" sz="1600" b="1" dirty="0" err="1" smtClean="0">
                <a:cs typeface="Courier New" pitchFamily="49" charset="0"/>
              </a:rPr>
              <a:t>Takhyan</a:t>
            </a:r>
            <a:r>
              <a:rPr lang="en-US" sz="1600" b="1" dirty="0" smtClean="0">
                <a:cs typeface="Courier New" pitchFamily="49" charset="0"/>
              </a:rPr>
              <a:t>:</a:t>
            </a:r>
            <a:r>
              <a:rPr lang="en-US" sz="1600" dirty="0" smtClean="0">
                <a:cs typeface="Courier New" pitchFamily="49" charset="0"/>
              </a:rPr>
              <a:t> </a:t>
            </a:r>
            <a:r>
              <a:rPr lang="en-US" sz="1600" dirty="0" err="1" smtClean="0">
                <a:cs typeface="Courier New" pitchFamily="49" charset="0"/>
              </a:rPr>
              <a:t>Saat</a:t>
            </a:r>
            <a:r>
              <a:rPr lang="en-US" sz="1600" dirty="0" smtClean="0">
                <a:cs typeface="Courier New" pitchFamily="49" charset="0"/>
              </a:rPr>
              <a:t> </a:t>
            </a:r>
            <a:r>
              <a:rPr lang="en-US" sz="1600" dirty="0" err="1" smtClean="0">
                <a:cs typeface="Courier New" pitchFamily="49" charset="0"/>
              </a:rPr>
              <a:t>ini</a:t>
            </a:r>
            <a:r>
              <a:rPr lang="en-US" sz="1600" dirty="0" smtClean="0">
                <a:cs typeface="Courier New" pitchFamily="49" charset="0"/>
              </a:rPr>
              <a:t> </a:t>
            </a:r>
            <a:r>
              <a:rPr lang="en-US" sz="1600" dirty="0" err="1" smtClean="0">
                <a:cs typeface="Courier New" pitchFamily="49" charset="0"/>
              </a:rPr>
              <a:t>terdapat</a:t>
            </a:r>
            <a:r>
              <a:rPr lang="en-US" sz="1600" dirty="0" smtClean="0">
                <a:cs typeface="Courier New" pitchFamily="49" charset="0"/>
              </a:rPr>
              <a:t> 105 </a:t>
            </a:r>
            <a:r>
              <a:rPr lang="en-US" sz="1600" dirty="0" err="1" smtClean="0">
                <a:cs typeface="Courier New" pitchFamily="49" charset="0"/>
              </a:rPr>
              <a:t>perusahaan</a:t>
            </a:r>
            <a:r>
              <a:rPr lang="en-US" sz="1600" dirty="0" smtClean="0">
                <a:cs typeface="Courier New" pitchFamily="49" charset="0"/>
              </a:rPr>
              <a:t> yang </a:t>
            </a:r>
            <a:r>
              <a:rPr lang="en-US" sz="1600" dirty="0" err="1" smtClean="0">
                <a:cs typeface="Courier New" pitchFamily="49" charset="0"/>
              </a:rPr>
              <a:t>sudah</a:t>
            </a:r>
            <a:r>
              <a:rPr lang="en-US" sz="1600" dirty="0" smtClean="0">
                <a:cs typeface="Courier New" pitchFamily="49" charset="0"/>
              </a:rPr>
              <a:t> </a:t>
            </a:r>
            <a:r>
              <a:rPr lang="en-US" sz="1600" dirty="0" err="1" smtClean="0">
                <a:cs typeface="Courier New" pitchFamily="49" charset="0"/>
              </a:rPr>
              <a:t>mendapat</a:t>
            </a:r>
            <a:r>
              <a:rPr lang="en-US" sz="1600" dirty="0" smtClean="0">
                <a:cs typeface="Courier New" pitchFamily="49" charset="0"/>
              </a:rPr>
              <a:t> </a:t>
            </a:r>
            <a:r>
              <a:rPr lang="en-US" sz="1600" dirty="0" err="1" smtClean="0">
                <a:cs typeface="Courier New" pitchFamily="49" charset="0"/>
              </a:rPr>
              <a:t>izin</a:t>
            </a:r>
            <a:r>
              <a:rPr lang="en-US" sz="1600" dirty="0" smtClean="0">
                <a:cs typeface="Courier New" pitchFamily="49" charset="0"/>
              </a:rPr>
              <a:t> </a:t>
            </a:r>
            <a:r>
              <a:rPr lang="en-US" sz="1600" dirty="0" err="1" smtClean="0">
                <a:cs typeface="Courier New" pitchFamily="49" charset="0"/>
              </a:rPr>
              <a:t>untuk</a:t>
            </a:r>
            <a:r>
              <a:rPr lang="en-US" sz="1600" dirty="0" smtClean="0">
                <a:cs typeface="Courier New" pitchFamily="49" charset="0"/>
              </a:rPr>
              <a:t> </a:t>
            </a:r>
            <a:r>
              <a:rPr lang="en-US" sz="1600" dirty="0" err="1" smtClean="0">
                <a:cs typeface="Courier New" pitchFamily="49" charset="0"/>
              </a:rPr>
              <a:t>bermain</a:t>
            </a:r>
            <a:r>
              <a:rPr lang="en-US" sz="1600" dirty="0" smtClean="0">
                <a:cs typeface="Courier New" pitchFamily="49" charset="0"/>
              </a:rPr>
              <a:t> </a:t>
            </a:r>
            <a:r>
              <a:rPr lang="en-US" sz="1600" dirty="0" err="1" smtClean="0">
                <a:cs typeface="Courier New" pitchFamily="49" charset="0"/>
              </a:rPr>
              <a:t>di</a:t>
            </a:r>
            <a:r>
              <a:rPr lang="en-US" sz="1600" dirty="0" smtClean="0">
                <a:cs typeface="Courier New" pitchFamily="49" charset="0"/>
              </a:rPr>
              <a:t> </a:t>
            </a:r>
            <a:r>
              <a:rPr lang="en-US" sz="1600" dirty="0" err="1" smtClean="0">
                <a:cs typeface="Courier New" pitchFamily="49" charset="0"/>
              </a:rPr>
              <a:t>sektor</a:t>
            </a:r>
            <a:r>
              <a:rPr lang="en-US" sz="1600" dirty="0" smtClean="0">
                <a:cs typeface="Courier New" pitchFamily="49" charset="0"/>
              </a:rPr>
              <a:t> </a:t>
            </a:r>
            <a:r>
              <a:rPr lang="en-US" sz="1600" dirty="0" err="1" smtClean="0">
                <a:cs typeface="Courier New" pitchFamily="49" charset="0"/>
              </a:rPr>
              <a:t>hilir</a:t>
            </a:r>
            <a:r>
              <a:rPr lang="en-US" sz="1600" dirty="0" smtClean="0">
                <a:cs typeface="Courier New" pitchFamily="49" charset="0"/>
              </a:rPr>
              <a:t> </a:t>
            </a:r>
            <a:r>
              <a:rPr lang="en-US" sz="1600" dirty="0" err="1" smtClean="0">
                <a:cs typeface="Courier New" pitchFamily="49" charset="0"/>
              </a:rPr>
              <a:t>migas</a:t>
            </a:r>
            <a:r>
              <a:rPr lang="en-US" sz="1600" dirty="0" smtClean="0">
                <a:cs typeface="Courier New" pitchFamily="49" charset="0"/>
              </a:rPr>
              <a:t>, </a:t>
            </a:r>
            <a:r>
              <a:rPr lang="en-US" sz="1600" dirty="0" err="1" smtClean="0">
                <a:cs typeface="Courier New" pitchFamily="49" charset="0"/>
              </a:rPr>
              <a:t>termasuk</a:t>
            </a:r>
            <a:r>
              <a:rPr lang="en-US" sz="1600" dirty="0" smtClean="0">
                <a:cs typeface="Courier New" pitchFamily="49" charset="0"/>
              </a:rPr>
              <a:t> </a:t>
            </a:r>
            <a:r>
              <a:rPr lang="en-US" sz="1600" dirty="0" err="1" smtClean="0">
                <a:cs typeface="Courier New" pitchFamily="49" charset="0"/>
              </a:rPr>
              <a:t>membuka</a:t>
            </a:r>
            <a:r>
              <a:rPr lang="en-US" sz="1600" dirty="0" smtClean="0">
                <a:cs typeface="Courier New" pitchFamily="49" charset="0"/>
              </a:rPr>
              <a:t> </a:t>
            </a:r>
            <a:r>
              <a:rPr lang="en-US" sz="1600" dirty="0" err="1" smtClean="0">
                <a:cs typeface="Courier New" pitchFamily="49" charset="0"/>
              </a:rPr>
              <a:t>stasiun</a:t>
            </a:r>
            <a:r>
              <a:rPr lang="en-US" sz="1600" dirty="0" smtClean="0">
                <a:cs typeface="Courier New" pitchFamily="49" charset="0"/>
              </a:rPr>
              <a:t> </a:t>
            </a:r>
            <a:r>
              <a:rPr lang="en-US" sz="1600" dirty="0" err="1" smtClean="0">
                <a:cs typeface="Courier New" pitchFamily="49" charset="0"/>
              </a:rPr>
              <a:t>pengisian</a:t>
            </a:r>
            <a:r>
              <a:rPr lang="en-US" sz="1600" dirty="0" smtClean="0">
                <a:cs typeface="Courier New" pitchFamily="49" charset="0"/>
              </a:rPr>
              <a:t> BBM </a:t>
            </a:r>
            <a:r>
              <a:rPr lang="en-US" sz="1600" dirty="0" err="1" smtClean="0">
                <a:cs typeface="Courier New" pitchFamily="49" charset="0"/>
              </a:rPr>
              <a:t>untuk</a:t>
            </a:r>
            <a:r>
              <a:rPr lang="en-US" sz="1600" dirty="0" smtClean="0">
                <a:cs typeface="Courier New" pitchFamily="49" charset="0"/>
              </a:rPr>
              <a:t> </a:t>
            </a:r>
            <a:r>
              <a:rPr lang="en-US" sz="1600" dirty="0" err="1" smtClean="0">
                <a:cs typeface="Courier New" pitchFamily="49" charset="0"/>
              </a:rPr>
              <a:t>umum</a:t>
            </a:r>
            <a:r>
              <a:rPr lang="en-US" sz="1600" dirty="0" smtClean="0">
                <a:cs typeface="Courier New" pitchFamily="49" charset="0"/>
              </a:rPr>
              <a:t> (SPBU) </a:t>
            </a:r>
            <a:r>
              <a:rPr lang="en-US" sz="1600" i="1" dirty="0" smtClean="0">
                <a:cs typeface="Courier New" pitchFamily="49" charset="0"/>
              </a:rPr>
              <a:t>(Trust, </a:t>
            </a:r>
            <a:r>
              <a:rPr lang="en-US" sz="1600" i="1" dirty="0" err="1" smtClean="0">
                <a:cs typeface="Courier New" pitchFamily="49" charset="0"/>
              </a:rPr>
              <a:t>edisi</a:t>
            </a:r>
            <a:r>
              <a:rPr lang="en-US" sz="1600" i="1" dirty="0" smtClean="0">
                <a:cs typeface="Courier New" pitchFamily="49" charset="0"/>
              </a:rPr>
              <a:t> </a:t>
            </a:r>
            <a:r>
              <a:rPr lang="en-US" sz="1600" i="1" smtClean="0">
                <a:cs typeface="Courier New" pitchFamily="49" charset="0"/>
              </a:rPr>
              <a:t>11/2004)</a:t>
            </a:r>
            <a:r>
              <a:rPr lang="en-US" sz="1600" smtClean="0">
                <a:cs typeface="Courier New" pitchFamily="49" charset="0"/>
              </a:rPr>
              <a:t>. </a:t>
            </a:r>
            <a:r>
              <a:rPr lang="en-US" sz="1600" dirty="0" err="1" smtClean="0">
                <a:cs typeface="Courier New" pitchFamily="49" charset="0"/>
              </a:rPr>
              <a:t>Diantaranya</a:t>
            </a:r>
            <a:r>
              <a:rPr lang="en-US" sz="1600" dirty="0" smtClean="0">
                <a:cs typeface="Courier New" pitchFamily="49" charset="0"/>
              </a:rPr>
              <a:t> </a:t>
            </a:r>
            <a:r>
              <a:rPr lang="en-US" sz="1600" dirty="0" err="1" smtClean="0">
                <a:cs typeface="Courier New" pitchFamily="49" charset="0"/>
              </a:rPr>
              <a:t>adalah</a:t>
            </a:r>
            <a:r>
              <a:rPr lang="en-US" sz="1600" dirty="0" smtClean="0">
                <a:cs typeface="Courier New" pitchFamily="49" charset="0"/>
              </a:rPr>
              <a:t> </a:t>
            </a:r>
            <a:r>
              <a:rPr lang="en-US" sz="1600" dirty="0" err="1" smtClean="0">
                <a:cs typeface="Courier New" pitchFamily="49" charset="0"/>
              </a:rPr>
              <a:t>perusahaan</a:t>
            </a:r>
            <a:r>
              <a:rPr lang="en-US" sz="1600" dirty="0" smtClean="0">
                <a:cs typeface="Courier New" pitchFamily="49" charset="0"/>
              </a:rPr>
              <a:t> </a:t>
            </a:r>
            <a:r>
              <a:rPr lang="en-US" sz="1600" dirty="0" err="1" smtClean="0">
                <a:cs typeface="Courier New" pitchFamily="49" charset="0"/>
              </a:rPr>
              <a:t>migas</a:t>
            </a:r>
            <a:r>
              <a:rPr lang="en-US" sz="1600" dirty="0" smtClean="0">
                <a:cs typeface="Courier New" pitchFamily="49" charset="0"/>
              </a:rPr>
              <a:t> </a:t>
            </a:r>
            <a:r>
              <a:rPr lang="en-US" sz="1600" dirty="0" err="1" smtClean="0">
                <a:cs typeface="Courier New" pitchFamily="49" charset="0"/>
              </a:rPr>
              <a:t>raksasa</a:t>
            </a:r>
            <a:r>
              <a:rPr lang="en-US" sz="1600" dirty="0" smtClean="0">
                <a:cs typeface="Courier New" pitchFamily="49" charset="0"/>
              </a:rPr>
              <a:t> </a:t>
            </a:r>
            <a:r>
              <a:rPr lang="en-US" sz="1600" dirty="0" err="1" smtClean="0">
                <a:cs typeface="Courier New" pitchFamily="49" charset="0"/>
              </a:rPr>
              <a:t>seperti</a:t>
            </a:r>
            <a:r>
              <a:rPr lang="en-US" sz="1600" dirty="0" smtClean="0">
                <a:cs typeface="Courier New" pitchFamily="49" charset="0"/>
              </a:rPr>
              <a:t> British </a:t>
            </a:r>
            <a:r>
              <a:rPr lang="en-US" sz="1600" dirty="0" err="1" smtClean="0">
                <a:cs typeface="Courier New" pitchFamily="49" charset="0"/>
              </a:rPr>
              <a:t>Petrolium</a:t>
            </a:r>
            <a:r>
              <a:rPr lang="en-US" sz="1600" dirty="0" smtClean="0">
                <a:cs typeface="Courier New" pitchFamily="49" charset="0"/>
              </a:rPr>
              <a:t> (</a:t>
            </a:r>
            <a:r>
              <a:rPr lang="en-US" sz="1600" dirty="0" err="1" smtClean="0">
                <a:cs typeface="Courier New" pitchFamily="49" charset="0"/>
              </a:rPr>
              <a:t>Amerika-Inggris</a:t>
            </a:r>
            <a:r>
              <a:rPr lang="en-US" sz="1600" dirty="0" smtClean="0">
                <a:cs typeface="Courier New" pitchFamily="49" charset="0"/>
              </a:rPr>
              <a:t>), Shell (</a:t>
            </a:r>
            <a:r>
              <a:rPr lang="en-US" sz="1600" dirty="0" err="1" smtClean="0">
                <a:cs typeface="Courier New" pitchFamily="49" charset="0"/>
              </a:rPr>
              <a:t>Belanda</a:t>
            </a:r>
            <a:r>
              <a:rPr lang="en-US" sz="1600" dirty="0" smtClean="0">
                <a:cs typeface="Courier New" pitchFamily="49" charset="0"/>
              </a:rPr>
              <a:t>), Petro China (RRC), </a:t>
            </a:r>
            <a:r>
              <a:rPr lang="en-US" sz="1600" dirty="0" err="1" smtClean="0">
                <a:cs typeface="Courier New" pitchFamily="49" charset="0"/>
              </a:rPr>
              <a:t>Petronas</a:t>
            </a:r>
            <a:r>
              <a:rPr lang="en-US" sz="1600" dirty="0" smtClean="0">
                <a:cs typeface="Courier New" pitchFamily="49" charset="0"/>
              </a:rPr>
              <a:t> (Malaysia), </a:t>
            </a:r>
            <a:r>
              <a:rPr lang="en-US" sz="1600" dirty="0" err="1" smtClean="0">
                <a:cs typeface="Courier New" pitchFamily="49" charset="0"/>
              </a:rPr>
              <a:t>dan</a:t>
            </a:r>
            <a:r>
              <a:rPr lang="en-US" sz="1600" dirty="0" smtClean="0">
                <a:cs typeface="Courier New" pitchFamily="49" charset="0"/>
              </a:rPr>
              <a:t> Chevron-Texaco (</a:t>
            </a:r>
            <a:r>
              <a:rPr lang="en-US" sz="1600" err="1" smtClean="0">
                <a:cs typeface="Courier New" pitchFamily="49" charset="0"/>
              </a:rPr>
              <a:t>Amerika</a:t>
            </a:r>
            <a:r>
              <a:rPr lang="en-US" sz="1600" smtClean="0">
                <a:cs typeface="Courier New" pitchFamily="49" charset="0"/>
              </a:rPr>
              <a:t>). </a:t>
            </a:r>
            <a:endParaRPr lang="en-US" sz="1600" dirty="0" smtClean="0">
              <a:cs typeface="Times New Roman" pitchFamily="18" charset="0"/>
            </a:endParaRPr>
          </a:p>
          <a:p>
            <a:pPr algn="just" eaLnBrk="1" hangingPunct="1">
              <a:lnSpc>
                <a:spcPct val="80000"/>
              </a:lnSpc>
              <a:defRPr/>
            </a:pPr>
            <a:endParaRPr lang="en-US" sz="2000" b="1" dirty="0" smtClean="0">
              <a:solidFill>
                <a:srgbClr val="EFE01D"/>
              </a:solidFill>
            </a:endParaRPr>
          </a:p>
          <a:p>
            <a:pPr eaLnBrk="1" hangingPunct="1">
              <a:lnSpc>
                <a:spcPct val="80000"/>
              </a:lnSpc>
              <a:defRPr/>
            </a:pPr>
            <a:endParaRPr lang="en-US" sz="20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id-ID" dirty="0" smtClean="0"/>
              <a:t>Perspektif Islam tentang BBM</a:t>
            </a:r>
            <a:endParaRPr lang="id-ID" dirty="0"/>
          </a:p>
        </p:txBody>
      </p:sp>
      <p:sp>
        <p:nvSpPr>
          <p:cNvPr id="5" name="Text Placeholder 4"/>
          <p:cNvSpPr>
            <a:spLocks noGrp="1"/>
          </p:cNvSpPr>
          <p:nvPr>
            <p:ph type="body" idx="1"/>
          </p:nvPr>
        </p:nvSpPr>
        <p:spPr/>
        <p:txBody>
          <a:bodyPr/>
          <a:lstStyle/>
          <a:p>
            <a:endParaRPr lang="id-ID"/>
          </a:p>
        </p:txBody>
      </p:sp>
    </p:spTree>
    <p:extLst>
      <p:ext uri="{BB962C8B-B14F-4D97-AF65-F5344CB8AC3E}">
        <p14:creationId xmlns:p14="http://schemas.microsoft.com/office/powerpoint/2010/main" val="1038060346"/>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Oval 2"/>
          <p:cNvSpPr>
            <a:spLocks noChangeArrowheads="1"/>
          </p:cNvSpPr>
          <p:nvPr/>
        </p:nvSpPr>
        <p:spPr bwMode="auto">
          <a:xfrm>
            <a:off x="1785583" y="707095"/>
            <a:ext cx="4953000" cy="4572000"/>
          </a:xfrm>
          <a:prstGeom prst="ellipse">
            <a:avLst/>
          </a:prstGeom>
          <a:solidFill>
            <a:schemeClr val="accent6">
              <a:lumMod val="75000"/>
            </a:schemeClr>
          </a:solidFill>
          <a:ln>
            <a:headEnd/>
            <a:tailEnd/>
          </a:ln>
        </p:spPr>
        <p:style>
          <a:lnRef idx="0">
            <a:schemeClr val="accent2"/>
          </a:lnRef>
          <a:fillRef idx="3">
            <a:schemeClr val="accent2"/>
          </a:fillRef>
          <a:effectRef idx="3">
            <a:schemeClr val="accent2"/>
          </a:effectRef>
          <a:fontRef idx="minor">
            <a:schemeClr val="lt1"/>
          </a:fontRef>
        </p:style>
        <p:txBody>
          <a:bodyPr wrap="none" lIns="91400" tIns="45702" rIns="91400" bIns="45702" anchor="ctr"/>
          <a:lstStyle/>
          <a:p>
            <a:pPr algn="ctr" defTabSz="414554">
              <a:defRPr/>
            </a:pPr>
            <a:endParaRPr lang="en-US" dirty="0"/>
          </a:p>
        </p:txBody>
      </p:sp>
      <p:sp>
        <p:nvSpPr>
          <p:cNvPr id="8195" name="Text Box 3"/>
          <p:cNvSpPr txBox="1">
            <a:spLocks noChangeArrowheads="1"/>
          </p:cNvSpPr>
          <p:nvPr/>
        </p:nvSpPr>
        <p:spPr bwMode="auto">
          <a:xfrm>
            <a:off x="5090404" y="318254"/>
            <a:ext cx="3845011" cy="461628"/>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wrap="none" lIns="91400" tIns="45702" rIns="91400" bIns="45702">
            <a:spAutoFit/>
          </a:bodyPr>
          <a:lstStyle/>
          <a:p>
            <a:pPr defTabSz="414554">
              <a:defRPr/>
            </a:pPr>
            <a:r>
              <a:rPr lang="en-US" sz="2400" b="1" dirty="0">
                <a:solidFill>
                  <a:srgbClr val="FFFFFF"/>
                </a:solidFill>
              </a:rPr>
              <a:t>KEPEMILIKAN DALAM ISLAM</a:t>
            </a:r>
          </a:p>
        </p:txBody>
      </p:sp>
      <p:sp>
        <p:nvSpPr>
          <p:cNvPr id="9224" name="Line 4"/>
          <p:cNvSpPr>
            <a:spLocks noChangeShapeType="1"/>
          </p:cNvSpPr>
          <p:nvPr/>
        </p:nvSpPr>
        <p:spPr bwMode="auto">
          <a:xfrm flipH="1">
            <a:off x="2952000" y="966342"/>
            <a:ext cx="18720" cy="4114512"/>
          </a:xfrm>
          <a:prstGeom prst="line">
            <a:avLst/>
          </a:prstGeom>
          <a:noFill/>
          <a:ln w="57150">
            <a:solidFill>
              <a:schemeClr val="tx1"/>
            </a:solidFill>
            <a:prstDash val="sysDot"/>
            <a:round/>
            <a:headEnd/>
            <a:tailEnd/>
          </a:ln>
          <a:extLst>
            <a:ext uri="{909E8E84-426E-40DD-AFC4-6F175D3DCCD1}">
              <a14:hiddenFill xmlns:a14="http://schemas.microsoft.com/office/drawing/2010/main">
                <a:noFill/>
              </a14:hiddenFill>
            </a:ext>
          </a:extLst>
        </p:spPr>
        <p:txBody>
          <a:bodyPr lIns="91400" tIns="45702" rIns="91400" bIns="45702"/>
          <a:lstStyle/>
          <a:p>
            <a:endParaRPr lang="id-ID"/>
          </a:p>
        </p:txBody>
      </p:sp>
      <p:sp>
        <p:nvSpPr>
          <p:cNvPr id="9225" name="Line 5"/>
          <p:cNvSpPr>
            <a:spLocks noChangeShapeType="1"/>
          </p:cNvSpPr>
          <p:nvPr/>
        </p:nvSpPr>
        <p:spPr bwMode="auto">
          <a:xfrm flipH="1">
            <a:off x="5479201" y="966342"/>
            <a:ext cx="18720" cy="4114512"/>
          </a:xfrm>
          <a:prstGeom prst="line">
            <a:avLst/>
          </a:prstGeom>
          <a:noFill/>
          <a:ln w="57150">
            <a:solidFill>
              <a:schemeClr val="tx1"/>
            </a:solidFill>
            <a:prstDash val="sysDot"/>
            <a:round/>
            <a:headEnd/>
            <a:tailEnd/>
          </a:ln>
          <a:extLst>
            <a:ext uri="{909E8E84-426E-40DD-AFC4-6F175D3DCCD1}">
              <a14:hiddenFill xmlns:a14="http://schemas.microsoft.com/office/drawing/2010/main">
                <a:noFill/>
              </a14:hiddenFill>
            </a:ext>
          </a:extLst>
        </p:spPr>
        <p:txBody>
          <a:bodyPr lIns="91400" tIns="45702" rIns="91400" bIns="45702"/>
          <a:lstStyle/>
          <a:p>
            <a:endParaRPr lang="id-ID"/>
          </a:p>
        </p:txBody>
      </p:sp>
      <p:sp>
        <p:nvSpPr>
          <p:cNvPr id="8198" name="Text Box 6"/>
          <p:cNvSpPr txBox="1">
            <a:spLocks noChangeArrowheads="1"/>
          </p:cNvSpPr>
          <p:nvPr/>
        </p:nvSpPr>
        <p:spPr bwMode="auto">
          <a:xfrm>
            <a:off x="430295" y="1808819"/>
            <a:ext cx="1460576" cy="707850"/>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wrap="none" lIns="91400" tIns="45702" rIns="91400" bIns="45702">
            <a:spAutoFit/>
          </a:bodyPr>
          <a:lstStyle/>
          <a:p>
            <a:pPr algn="ctr" defTabSz="414554">
              <a:defRPr/>
            </a:pPr>
            <a:r>
              <a:rPr lang="en-US" dirty="0"/>
              <a:t>KEPEMILIKAN</a:t>
            </a:r>
          </a:p>
          <a:p>
            <a:pPr algn="ctr" defTabSz="414554">
              <a:defRPr/>
            </a:pPr>
            <a:r>
              <a:rPr lang="en-US" sz="2200" dirty="0"/>
              <a:t>INDIVIDU</a:t>
            </a:r>
            <a:endParaRPr lang="en-US" dirty="0"/>
          </a:p>
        </p:txBody>
      </p:sp>
      <p:sp>
        <p:nvSpPr>
          <p:cNvPr id="8199" name="Text Box 7"/>
          <p:cNvSpPr txBox="1">
            <a:spLocks noChangeArrowheads="1"/>
          </p:cNvSpPr>
          <p:nvPr/>
        </p:nvSpPr>
        <p:spPr bwMode="auto">
          <a:xfrm>
            <a:off x="3081589" y="2068047"/>
            <a:ext cx="2286000" cy="3016174"/>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lIns="91400" tIns="45702" rIns="91400" bIns="45702">
            <a:spAutoFit/>
          </a:bodyPr>
          <a:lstStyle/>
          <a:p>
            <a:pPr defTabSz="414554">
              <a:defRPr/>
            </a:pPr>
            <a:r>
              <a:rPr lang="en-US" dirty="0"/>
              <a:t>KEPEMILIKAN </a:t>
            </a:r>
            <a:r>
              <a:rPr lang="en-US" sz="2200" dirty="0"/>
              <a:t>UMUM</a:t>
            </a:r>
            <a:endParaRPr lang="en-US" dirty="0"/>
          </a:p>
          <a:p>
            <a:pPr marL="228506" indent="-228506" defTabSz="414554">
              <a:buFontTx/>
              <a:buAutoNum type="arabicPeriod"/>
              <a:defRPr/>
            </a:pPr>
            <a:r>
              <a:rPr lang="en-US" sz="1500" b="1" dirty="0">
                <a:latin typeface="Arial" pitchFamily="34" charset="0"/>
                <a:cs typeface="Arial" pitchFamily="34" charset="0"/>
              </a:rPr>
              <a:t>BARANG </a:t>
            </a:r>
            <a:r>
              <a:rPr lang="en-US" sz="1500" b="1" dirty="0" smtClean="0">
                <a:latin typeface="Arial" pitchFamily="34" charset="0"/>
                <a:cs typeface="Arial" pitchFamily="34" charset="0"/>
              </a:rPr>
              <a:t>KEBUTUHAN UMUM</a:t>
            </a:r>
            <a:r>
              <a:rPr lang="id-ID" sz="1500" b="1" dirty="0" smtClean="0">
                <a:latin typeface="Arial" pitchFamily="34" charset="0"/>
                <a:cs typeface="Arial" pitchFamily="34" charset="0"/>
              </a:rPr>
              <a:t> YG KETIADAANNYA MEMUNCULKAN SENGKETA</a:t>
            </a:r>
            <a:endParaRPr lang="en-US" sz="1500" b="1" dirty="0">
              <a:latin typeface="Arial" pitchFamily="34" charset="0"/>
              <a:cs typeface="Arial" pitchFamily="34" charset="0"/>
            </a:endParaRPr>
          </a:p>
          <a:p>
            <a:pPr marL="228506" indent="-228506" defTabSz="414554">
              <a:buFontTx/>
              <a:buAutoNum type="arabicPeriod"/>
              <a:defRPr/>
            </a:pPr>
            <a:r>
              <a:rPr lang="en-US" sz="1500" b="1" dirty="0">
                <a:latin typeface="Arial" pitchFamily="34" charset="0"/>
                <a:cs typeface="Arial" pitchFamily="34" charset="0"/>
              </a:rPr>
              <a:t>TAMBANG DALAM JUMLAH BESAR</a:t>
            </a:r>
          </a:p>
          <a:p>
            <a:pPr marL="228506" indent="-228506" defTabSz="414554">
              <a:buFontTx/>
              <a:buAutoNum type="arabicPeriod"/>
              <a:defRPr/>
            </a:pPr>
            <a:r>
              <a:rPr lang="en-US" sz="1500" b="1" dirty="0">
                <a:latin typeface="Arial" pitchFamily="34" charset="0"/>
                <a:cs typeface="Arial" pitchFamily="34" charset="0"/>
              </a:rPr>
              <a:t>BARANG YANG TIDAK DAPAT DIMILIKI INDIVIDU</a:t>
            </a:r>
          </a:p>
        </p:txBody>
      </p:sp>
      <p:sp>
        <p:nvSpPr>
          <p:cNvPr id="8200" name="Text Box 8"/>
          <p:cNvSpPr txBox="1">
            <a:spLocks noChangeArrowheads="1"/>
          </p:cNvSpPr>
          <p:nvPr/>
        </p:nvSpPr>
        <p:spPr bwMode="auto">
          <a:xfrm>
            <a:off x="5803212" y="2068050"/>
            <a:ext cx="3047391" cy="3477839"/>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lIns="91400" tIns="45702" rIns="91400" bIns="45702">
            <a:spAutoFit/>
          </a:bodyPr>
          <a:lstStyle/>
          <a:p>
            <a:pPr defTabSz="414554">
              <a:defRPr/>
            </a:pPr>
            <a:r>
              <a:rPr lang="en-US" dirty="0"/>
              <a:t>KEPEMILIKAN </a:t>
            </a:r>
            <a:r>
              <a:rPr lang="en-US" sz="2200" dirty="0"/>
              <a:t>NEGARA</a:t>
            </a:r>
            <a:endParaRPr lang="en-US" dirty="0"/>
          </a:p>
          <a:p>
            <a:pPr marL="342758" indent="-342758" defTabSz="414554">
              <a:buFontTx/>
              <a:buAutoNum type="arabicPeriod"/>
              <a:defRPr/>
            </a:pPr>
            <a:r>
              <a:rPr lang="en-US" dirty="0"/>
              <a:t>JIZYAH</a:t>
            </a:r>
          </a:p>
          <a:p>
            <a:pPr marL="342758" indent="-342758" defTabSz="414554">
              <a:buFontTx/>
              <a:buAutoNum type="arabicPeriod"/>
              <a:defRPr/>
            </a:pPr>
            <a:r>
              <a:rPr lang="en-US" dirty="0"/>
              <a:t>KHARAJ</a:t>
            </a:r>
          </a:p>
          <a:p>
            <a:pPr marL="342758" indent="-342758" defTabSz="414554">
              <a:buFontTx/>
              <a:buAutoNum type="arabicPeriod"/>
              <a:defRPr/>
            </a:pPr>
            <a:r>
              <a:rPr lang="en-US" dirty="0"/>
              <a:t>GHANIMAH</a:t>
            </a:r>
          </a:p>
          <a:p>
            <a:pPr marL="342758" indent="-342758" defTabSz="414554">
              <a:buFontTx/>
              <a:buAutoNum type="arabicPeriod"/>
              <a:defRPr/>
            </a:pPr>
            <a:r>
              <a:rPr lang="en-US" dirty="0"/>
              <a:t>FA’I</a:t>
            </a:r>
          </a:p>
          <a:p>
            <a:pPr marL="342758" indent="-342758" defTabSz="414554">
              <a:buFontTx/>
              <a:buAutoNum type="arabicPeriod"/>
              <a:defRPr/>
            </a:pPr>
            <a:r>
              <a:rPr lang="en-US" dirty="0"/>
              <a:t>‘USYUR</a:t>
            </a:r>
          </a:p>
          <a:p>
            <a:pPr marL="342758" indent="-342758" defTabSz="414554">
              <a:buFontTx/>
              <a:buAutoNum type="arabicPeriod"/>
              <a:defRPr/>
            </a:pPr>
            <a:r>
              <a:rPr lang="en-US" dirty="0"/>
              <a:t>20% RIKAZ</a:t>
            </a:r>
          </a:p>
          <a:p>
            <a:pPr marL="342758" indent="-342758" defTabSz="414554">
              <a:buFontTx/>
              <a:buAutoNum type="arabicPeriod"/>
              <a:defRPr/>
            </a:pPr>
            <a:r>
              <a:rPr lang="en-US" dirty="0"/>
              <a:t>HARTA TANPA AHLI WARIS</a:t>
            </a:r>
          </a:p>
          <a:p>
            <a:pPr marL="342758" indent="-342758" defTabSz="414554">
              <a:buFontTx/>
              <a:buAutoNum type="arabicPeriod"/>
              <a:defRPr/>
            </a:pPr>
            <a:r>
              <a:rPr lang="en-US" dirty="0"/>
              <a:t>HARTA ORANG MURTAD</a:t>
            </a:r>
          </a:p>
          <a:p>
            <a:pPr marL="342758" indent="-342758" defTabSz="414554">
              <a:buFontTx/>
              <a:buAutoNum type="arabicPeriod"/>
              <a:defRPr/>
            </a:pPr>
            <a:r>
              <a:rPr lang="en-US" dirty="0"/>
              <a:t>BERBAGAI LAHAN, BANGUNAN MILIK NEGARA</a:t>
            </a:r>
          </a:p>
        </p:txBody>
      </p:sp>
      <p:sp>
        <p:nvSpPr>
          <p:cNvPr id="8201" name="AutoShape 9"/>
          <p:cNvSpPr>
            <a:spLocks noChangeArrowheads="1"/>
          </p:cNvSpPr>
          <p:nvPr/>
        </p:nvSpPr>
        <p:spPr bwMode="auto">
          <a:xfrm rot="19706904">
            <a:off x="1870709" y="1419203"/>
            <a:ext cx="635000" cy="504825"/>
          </a:xfrm>
          <a:prstGeom prst="leftArrow">
            <a:avLst>
              <a:gd name="adj1" fmla="val 50000"/>
              <a:gd name="adj2" fmla="val 50245"/>
            </a:avLst>
          </a:prstGeom>
          <a:ln>
            <a:headEnd/>
            <a:tailEnd/>
          </a:ln>
        </p:spPr>
        <p:style>
          <a:lnRef idx="0">
            <a:schemeClr val="accent1"/>
          </a:lnRef>
          <a:fillRef idx="3">
            <a:schemeClr val="accent1"/>
          </a:fillRef>
          <a:effectRef idx="3">
            <a:schemeClr val="accent1"/>
          </a:effectRef>
          <a:fontRef idx="minor">
            <a:schemeClr val="lt1"/>
          </a:fontRef>
        </p:style>
        <p:txBody>
          <a:bodyPr wrap="none" lIns="91400" tIns="45702" rIns="91400" bIns="45702" anchor="ctr"/>
          <a:lstStyle/>
          <a:p>
            <a:pPr defTabSz="414554">
              <a:defRPr/>
            </a:pPr>
            <a:endParaRPr lang="en-US" dirty="0"/>
          </a:p>
        </p:txBody>
      </p:sp>
      <p:sp>
        <p:nvSpPr>
          <p:cNvPr id="8203" name="AutoShape 11"/>
          <p:cNvSpPr>
            <a:spLocks noChangeArrowheads="1"/>
          </p:cNvSpPr>
          <p:nvPr/>
        </p:nvSpPr>
        <p:spPr bwMode="auto">
          <a:xfrm>
            <a:off x="3988799" y="1338621"/>
            <a:ext cx="457200" cy="609600"/>
          </a:xfrm>
          <a:prstGeom prst="downArrow">
            <a:avLst>
              <a:gd name="adj1" fmla="val 50000"/>
              <a:gd name="adj2" fmla="val 50245"/>
            </a:avLst>
          </a:prstGeom>
          <a:ln>
            <a:headEnd/>
            <a:tailEnd/>
          </a:ln>
        </p:spPr>
        <p:style>
          <a:lnRef idx="0">
            <a:schemeClr val="accent1"/>
          </a:lnRef>
          <a:fillRef idx="3">
            <a:schemeClr val="accent1"/>
          </a:fillRef>
          <a:effectRef idx="3">
            <a:schemeClr val="accent1"/>
          </a:effectRef>
          <a:fontRef idx="minor">
            <a:schemeClr val="lt1"/>
          </a:fontRef>
        </p:style>
        <p:txBody>
          <a:bodyPr wrap="none" lIns="91400" tIns="45702" rIns="91400" bIns="45702" anchor="ctr"/>
          <a:lstStyle/>
          <a:p>
            <a:pPr defTabSz="414554">
              <a:defRPr/>
            </a:pPr>
            <a:endParaRPr lang="en-US" dirty="0"/>
          </a:p>
        </p:txBody>
      </p:sp>
      <p:sp>
        <p:nvSpPr>
          <p:cNvPr id="8204" name="Text Box 12"/>
          <p:cNvSpPr txBox="1">
            <a:spLocks noChangeArrowheads="1"/>
          </p:cNvSpPr>
          <p:nvPr/>
        </p:nvSpPr>
        <p:spPr bwMode="auto">
          <a:xfrm>
            <a:off x="2887190" y="901519"/>
            <a:ext cx="2846661" cy="369296"/>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wrap="none" lIns="91400" tIns="45702" rIns="91400" bIns="45702">
            <a:spAutoFit/>
          </a:bodyPr>
          <a:lstStyle/>
          <a:p>
            <a:pPr defTabSz="414554">
              <a:defRPr/>
            </a:pPr>
            <a:r>
              <a:rPr lang="en-US" b="1" dirty="0">
                <a:solidFill>
                  <a:srgbClr val="000000"/>
                </a:solidFill>
              </a:rPr>
              <a:t>SELURUH HARTA KEKAYAAN</a:t>
            </a:r>
          </a:p>
        </p:txBody>
      </p:sp>
      <p:sp>
        <p:nvSpPr>
          <p:cNvPr id="19" name="Oval 18"/>
          <p:cNvSpPr/>
          <p:nvPr/>
        </p:nvSpPr>
        <p:spPr bwMode="auto">
          <a:xfrm>
            <a:off x="230373" y="3169774"/>
            <a:ext cx="2057400" cy="1447800"/>
          </a:xfrm>
          <a:prstGeom prst="ellipse">
            <a:avLst/>
          </a:prstGeom>
          <a:solidFill>
            <a:schemeClr val="accent6">
              <a:lumMod val="75000"/>
            </a:schemeClr>
          </a:solidFill>
          <a:ln/>
        </p:spPr>
        <p:style>
          <a:lnRef idx="0">
            <a:schemeClr val="accent2"/>
          </a:lnRef>
          <a:fillRef idx="3">
            <a:schemeClr val="accent2"/>
          </a:fillRef>
          <a:effectRef idx="3">
            <a:schemeClr val="accent2"/>
          </a:effectRef>
          <a:fontRef idx="minor">
            <a:schemeClr val="lt1"/>
          </a:fontRef>
        </p:style>
        <p:txBody>
          <a:bodyPr lIns="91400" tIns="45702" rIns="91400" bIns="45702" anchor="ctr"/>
          <a:lstStyle/>
          <a:p>
            <a:pPr algn="ctr" defTabSz="414554">
              <a:defRPr/>
            </a:pPr>
            <a:r>
              <a:rPr lang="en-US" dirty="0">
                <a:solidFill>
                  <a:srgbClr val="FFFFFF"/>
                </a:solidFill>
              </a:rPr>
              <a:t>MEKANISME PASAR SYARI’AH</a:t>
            </a:r>
          </a:p>
        </p:txBody>
      </p:sp>
      <p:sp>
        <p:nvSpPr>
          <p:cNvPr id="8206" name="Text Box 14"/>
          <p:cNvSpPr txBox="1">
            <a:spLocks noChangeArrowheads="1"/>
          </p:cNvSpPr>
          <p:nvPr/>
        </p:nvSpPr>
        <p:spPr bwMode="auto">
          <a:xfrm>
            <a:off x="3407441" y="6095074"/>
            <a:ext cx="1539636" cy="646294"/>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wrap="none" lIns="91400" tIns="45702" rIns="91400" bIns="45702">
            <a:spAutoFit/>
          </a:bodyPr>
          <a:lstStyle/>
          <a:p>
            <a:pPr algn="ctr" defTabSz="414554">
              <a:defRPr/>
            </a:pPr>
            <a:r>
              <a:rPr lang="en-US" dirty="0"/>
              <a:t>DIKELOLA </a:t>
            </a:r>
          </a:p>
          <a:p>
            <a:pPr algn="ctr" defTabSz="414554">
              <a:defRPr/>
            </a:pPr>
            <a:r>
              <a:rPr lang="en-US" dirty="0"/>
              <a:t>OLEH NEGARA</a:t>
            </a:r>
          </a:p>
        </p:txBody>
      </p:sp>
      <p:sp>
        <p:nvSpPr>
          <p:cNvPr id="8208" name="Text Box 16"/>
          <p:cNvSpPr txBox="1">
            <a:spLocks noChangeArrowheads="1"/>
          </p:cNvSpPr>
          <p:nvPr/>
        </p:nvSpPr>
        <p:spPr bwMode="auto">
          <a:xfrm>
            <a:off x="6608901" y="6063197"/>
            <a:ext cx="1539636" cy="646294"/>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wrap="none" lIns="91400" tIns="45702" rIns="91400" bIns="45702">
            <a:spAutoFit/>
          </a:bodyPr>
          <a:lstStyle/>
          <a:p>
            <a:pPr algn="ctr" defTabSz="414554">
              <a:defRPr/>
            </a:pPr>
            <a:r>
              <a:rPr lang="en-US" dirty="0"/>
              <a:t>DIKELOLA </a:t>
            </a:r>
          </a:p>
          <a:p>
            <a:pPr algn="ctr" defTabSz="414554">
              <a:defRPr/>
            </a:pPr>
            <a:r>
              <a:rPr lang="en-US" dirty="0"/>
              <a:t>OLEH NEGARA</a:t>
            </a:r>
          </a:p>
        </p:txBody>
      </p:sp>
      <p:sp>
        <p:nvSpPr>
          <p:cNvPr id="8210" name="AutoShape 18"/>
          <p:cNvSpPr>
            <a:spLocks noChangeArrowheads="1"/>
          </p:cNvSpPr>
          <p:nvPr/>
        </p:nvSpPr>
        <p:spPr bwMode="auto">
          <a:xfrm>
            <a:off x="1068570" y="2560171"/>
            <a:ext cx="381000" cy="533400"/>
          </a:xfrm>
          <a:prstGeom prst="downArrow">
            <a:avLst>
              <a:gd name="adj1" fmla="val 50000"/>
              <a:gd name="adj2" fmla="val 35000"/>
            </a:avLst>
          </a:prstGeom>
          <a:ln>
            <a:headEnd/>
            <a:tailEnd/>
          </a:ln>
        </p:spPr>
        <p:style>
          <a:lnRef idx="0">
            <a:schemeClr val="accent1"/>
          </a:lnRef>
          <a:fillRef idx="3">
            <a:schemeClr val="accent1"/>
          </a:fillRef>
          <a:effectRef idx="3">
            <a:schemeClr val="accent1"/>
          </a:effectRef>
          <a:fontRef idx="minor">
            <a:schemeClr val="lt1"/>
          </a:fontRef>
        </p:style>
        <p:txBody>
          <a:bodyPr wrap="none" lIns="91400" tIns="45702" rIns="91400" bIns="45702" anchor="ctr"/>
          <a:lstStyle/>
          <a:p>
            <a:pPr defTabSz="414554">
              <a:defRPr/>
            </a:pPr>
            <a:endParaRPr lang="en-US" dirty="0"/>
          </a:p>
        </p:txBody>
      </p:sp>
      <p:sp>
        <p:nvSpPr>
          <p:cNvPr id="8211" name="AutoShape 19"/>
          <p:cNvSpPr>
            <a:spLocks noChangeArrowheads="1"/>
          </p:cNvSpPr>
          <p:nvPr/>
        </p:nvSpPr>
        <p:spPr bwMode="auto">
          <a:xfrm>
            <a:off x="7132003" y="5589240"/>
            <a:ext cx="381000" cy="436724"/>
          </a:xfrm>
          <a:prstGeom prst="downArrow">
            <a:avLst>
              <a:gd name="adj1" fmla="val 50000"/>
              <a:gd name="adj2" fmla="val 35000"/>
            </a:avLst>
          </a:prstGeom>
          <a:ln>
            <a:headEnd/>
            <a:tailEnd/>
          </a:ln>
        </p:spPr>
        <p:style>
          <a:lnRef idx="0">
            <a:schemeClr val="accent1"/>
          </a:lnRef>
          <a:fillRef idx="3">
            <a:schemeClr val="accent1"/>
          </a:fillRef>
          <a:effectRef idx="3">
            <a:schemeClr val="accent1"/>
          </a:effectRef>
          <a:fontRef idx="minor">
            <a:schemeClr val="lt1"/>
          </a:fontRef>
        </p:style>
        <p:txBody>
          <a:bodyPr wrap="none" lIns="91400" tIns="45702" rIns="91400" bIns="45702" anchor="ctr"/>
          <a:lstStyle/>
          <a:p>
            <a:pPr defTabSz="414554">
              <a:defRPr/>
            </a:pPr>
            <a:endParaRPr lang="en-US" dirty="0"/>
          </a:p>
        </p:txBody>
      </p:sp>
      <p:sp>
        <p:nvSpPr>
          <p:cNvPr id="8212" name="AutoShape 20"/>
          <p:cNvSpPr>
            <a:spLocks noChangeArrowheads="1"/>
          </p:cNvSpPr>
          <p:nvPr/>
        </p:nvSpPr>
        <p:spPr bwMode="auto">
          <a:xfrm>
            <a:off x="3988795" y="5517232"/>
            <a:ext cx="381000" cy="533400"/>
          </a:xfrm>
          <a:prstGeom prst="downArrow">
            <a:avLst>
              <a:gd name="adj1" fmla="val 50000"/>
              <a:gd name="adj2" fmla="val 35000"/>
            </a:avLst>
          </a:prstGeom>
          <a:ln>
            <a:headEnd/>
            <a:tailEnd/>
          </a:ln>
        </p:spPr>
        <p:style>
          <a:lnRef idx="0">
            <a:schemeClr val="accent1"/>
          </a:lnRef>
          <a:fillRef idx="3">
            <a:schemeClr val="accent1"/>
          </a:fillRef>
          <a:effectRef idx="3">
            <a:schemeClr val="accent1"/>
          </a:effectRef>
          <a:fontRef idx="minor">
            <a:schemeClr val="lt1"/>
          </a:fontRef>
        </p:style>
        <p:txBody>
          <a:bodyPr wrap="none" lIns="91400" tIns="45702" rIns="91400" bIns="45702" anchor="ctr"/>
          <a:lstStyle/>
          <a:p>
            <a:pPr defTabSz="414554">
              <a:defRPr/>
            </a:pPr>
            <a:endParaRPr lang="en-US" dirty="0"/>
          </a:p>
        </p:txBody>
      </p:sp>
      <p:sp>
        <p:nvSpPr>
          <p:cNvPr id="20" name="AutoShape 9"/>
          <p:cNvSpPr>
            <a:spLocks noChangeArrowheads="1"/>
          </p:cNvSpPr>
          <p:nvPr/>
        </p:nvSpPr>
        <p:spPr bwMode="auto">
          <a:xfrm rot="1893096" flipH="1">
            <a:off x="5823657" y="1224363"/>
            <a:ext cx="633413" cy="504825"/>
          </a:xfrm>
          <a:prstGeom prst="leftArrow">
            <a:avLst>
              <a:gd name="adj1" fmla="val 50000"/>
              <a:gd name="adj2" fmla="val 50245"/>
            </a:avLst>
          </a:prstGeom>
          <a:ln>
            <a:headEnd/>
            <a:tailEnd/>
          </a:ln>
        </p:spPr>
        <p:style>
          <a:lnRef idx="0">
            <a:schemeClr val="accent1"/>
          </a:lnRef>
          <a:fillRef idx="3">
            <a:schemeClr val="accent1"/>
          </a:fillRef>
          <a:effectRef idx="3">
            <a:schemeClr val="accent1"/>
          </a:effectRef>
          <a:fontRef idx="minor">
            <a:schemeClr val="lt1"/>
          </a:fontRef>
        </p:style>
        <p:txBody>
          <a:bodyPr wrap="none" lIns="91400" tIns="45702" rIns="91400" bIns="45702" anchor="ctr"/>
          <a:lstStyle/>
          <a:p>
            <a:pPr defTabSz="414554">
              <a:defRPr/>
            </a:pPr>
            <a:endParaRPr lang="en-US" dirty="0"/>
          </a:p>
        </p:txBody>
      </p:sp>
      <p:sp>
        <p:nvSpPr>
          <p:cNvPr id="21" name="AutoShape 18"/>
          <p:cNvSpPr>
            <a:spLocks noChangeArrowheads="1"/>
          </p:cNvSpPr>
          <p:nvPr/>
        </p:nvSpPr>
        <p:spPr bwMode="auto">
          <a:xfrm>
            <a:off x="1068570" y="4693770"/>
            <a:ext cx="381000" cy="533400"/>
          </a:xfrm>
          <a:prstGeom prst="downArrow">
            <a:avLst>
              <a:gd name="adj1" fmla="val 50000"/>
              <a:gd name="adj2" fmla="val 35000"/>
            </a:avLst>
          </a:prstGeom>
          <a:ln>
            <a:headEnd/>
            <a:tailEnd/>
          </a:ln>
        </p:spPr>
        <p:style>
          <a:lnRef idx="0">
            <a:schemeClr val="accent1"/>
          </a:lnRef>
          <a:fillRef idx="3">
            <a:schemeClr val="accent1"/>
          </a:fillRef>
          <a:effectRef idx="3">
            <a:schemeClr val="accent1"/>
          </a:effectRef>
          <a:fontRef idx="minor">
            <a:schemeClr val="lt1"/>
          </a:fontRef>
        </p:style>
        <p:txBody>
          <a:bodyPr wrap="none" lIns="91400" tIns="45702" rIns="91400" bIns="45702" anchor="ctr"/>
          <a:lstStyle/>
          <a:p>
            <a:pPr defTabSz="414554">
              <a:defRPr/>
            </a:pPr>
            <a:endParaRPr lang="en-US" dirty="0"/>
          </a:p>
        </p:txBody>
      </p:sp>
      <p:grpSp>
        <p:nvGrpSpPr>
          <p:cNvPr id="2" name="Group 24"/>
          <p:cNvGrpSpPr>
            <a:grpSpLocks/>
          </p:cNvGrpSpPr>
          <p:nvPr/>
        </p:nvGrpSpPr>
        <p:grpSpPr bwMode="auto">
          <a:xfrm>
            <a:off x="992160" y="5304074"/>
            <a:ext cx="534240" cy="646331"/>
            <a:chOff x="914400" y="6019800"/>
            <a:chExt cx="533400" cy="647649"/>
          </a:xfrm>
        </p:grpSpPr>
        <p:sp>
          <p:nvSpPr>
            <p:cNvPr id="24" name="Oval 23"/>
            <p:cNvSpPr/>
            <p:nvPr/>
          </p:nvSpPr>
          <p:spPr bwMode="auto">
            <a:xfrm>
              <a:off x="914400" y="6115050"/>
              <a:ext cx="533400" cy="455613"/>
            </a:xfrm>
            <a:prstGeom prst="ellipse">
              <a:avLst/>
            </a:prstGeom>
            <a:ln/>
          </p:spPr>
          <p:style>
            <a:lnRef idx="0">
              <a:schemeClr val="accent1"/>
            </a:lnRef>
            <a:fillRef idx="3">
              <a:schemeClr val="accent1"/>
            </a:fillRef>
            <a:effectRef idx="3">
              <a:schemeClr val="accent1"/>
            </a:effectRef>
            <a:fontRef idx="minor">
              <a:schemeClr val="lt1"/>
            </a:fontRef>
          </p:style>
          <p:txBody>
            <a:bodyPr anchor="ctr"/>
            <a:lstStyle/>
            <a:p>
              <a:pPr algn="ctr" defTabSz="414554">
                <a:defRPr/>
              </a:pPr>
              <a:endParaRPr lang="en-US" dirty="0"/>
            </a:p>
          </p:txBody>
        </p:sp>
        <p:sp>
          <p:nvSpPr>
            <p:cNvPr id="19478" name="TextBox 22"/>
            <p:cNvSpPr txBox="1">
              <a:spLocks noChangeArrowheads="1"/>
            </p:cNvSpPr>
            <p:nvPr/>
          </p:nvSpPr>
          <p:spPr bwMode="auto">
            <a:xfrm>
              <a:off x="982167" y="6019800"/>
              <a:ext cx="418046" cy="647649"/>
            </a:xfrm>
            <a:prstGeom prst="rect">
              <a:avLst/>
            </a:prstGeom>
            <a:noFill/>
            <a:ln>
              <a:noFill/>
              <a:headEnd/>
              <a:tailEnd/>
            </a:ln>
          </p:spPr>
          <p:style>
            <a:lnRef idx="0">
              <a:schemeClr val="accent1"/>
            </a:lnRef>
            <a:fillRef idx="3">
              <a:schemeClr val="accent1"/>
            </a:fillRef>
            <a:effectRef idx="3">
              <a:schemeClr val="accent1"/>
            </a:effectRef>
            <a:fontRef idx="minor">
              <a:schemeClr val="lt1"/>
            </a:fontRef>
          </p:style>
          <p:txBody>
            <a:bodyPr wrap="none">
              <a:spAutoFit/>
            </a:bodyPr>
            <a:lstStyle/>
            <a:p>
              <a:pPr defTabSz="414554">
                <a:defRPr/>
              </a:pPr>
              <a:r>
                <a:rPr lang="en-US" sz="3600" b="1" dirty="0">
                  <a:latin typeface="Franklin Gothic Book" pitchFamily="34" charset="0"/>
                </a:rPr>
                <a:t>?</a:t>
              </a:r>
              <a:endParaRPr lang="en-US" sz="2400" b="1" dirty="0">
                <a:latin typeface="Franklin Gothic Book" pitchFamily="34" charset="0"/>
              </a:endParaRPr>
            </a:p>
          </p:txBody>
        </p:sp>
      </p:grpSp>
      <p:sp>
        <p:nvSpPr>
          <p:cNvPr id="23" name="TextBox 22"/>
          <p:cNvSpPr txBox="1"/>
          <p:nvPr/>
        </p:nvSpPr>
        <p:spPr>
          <a:xfrm>
            <a:off x="0" y="6309320"/>
            <a:ext cx="611560" cy="523220"/>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fld id="{DB144058-F331-4469-88FA-DA4C413BE99A}" type="slidenum">
              <a:rPr lang="id-ID" sz="2800" b="1" smtClean="0"/>
              <a:pPr algn="ctr"/>
              <a:t>24</a:t>
            </a:fld>
            <a:endParaRPr lang="id-ID" sz="2800" b="1" dirty="0"/>
          </a:p>
        </p:txBody>
      </p:sp>
    </p:spTree>
    <p:extLst>
      <p:ext uri="{BB962C8B-B14F-4D97-AF65-F5344CB8AC3E}">
        <p14:creationId xmlns:p14="http://schemas.microsoft.com/office/powerpoint/2010/main" val="485255072"/>
      </p:ext>
    </p:extLst>
  </p:cSld>
  <p:clrMapOvr>
    <a:masterClrMapping/>
  </p:clrMapOvr>
  <p:transition spd="slow">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Pandangan Islam tentang BBM</a:t>
            </a:r>
            <a:endParaRPr lang="id-ID"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12499866"/>
              </p:ext>
            </p:extLst>
          </p:nvPr>
        </p:nvGraphicFramePr>
        <p:xfrm>
          <a:off x="457200" y="1556792"/>
          <a:ext cx="8229600" cy="3240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0" y="6309320"/>
            <a:ext cx="611560" cy="523220"/>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fld id="{DB144058-F331-4469-88FA-DA4C413BE99A}" type="slidenum">
              <a:rPr lang="id-ID" sz="2800" b="1" smtClean="0"/>
              <a:pPr algn="ctr"/>
              <a:t>25</a:t>
            </a:fld>
            <a:endParaRPr lang="id-ID" sz="2800" b="1" dirty="0"/>
          </a:p>
        </p:txBody>
      </p:sp>
      <p:sp>
        <p:nvSpPr>
          <p:cNvPr id="6" name="Rounded Rectangle 5"/>
          <p:cNvSpPr/>
          <p:nvPr/>
        </p:nvSpPr>
        <p:spPr>
          <a:xfrm>
            <a:off x="467544" y="4941168"/>
            <a:ext cx="8208912" cy="1224136"/>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id-ID" sz="2000" dirty="0" smtClean="0"/>
              <a:t>Setiap keuntungan dari sisi komoditas milik umum menjadi milik umum.</a:t>
            </a:r>
          </a:p>
          <a:p>
            <a:pPr algn="ctr"/>
            <a:r>
              <a:rPr lang="id-ID" sz="2000" dirty="0" smtClean="0"/>
              <a:t>Penjualan untuk rakyat sendiri dalam rangka memanfaatkan milik sendiri, Penjualan ke luar negeri dalam rangka mencari untung.</a:t>
            </a:r>
            <a:endParaRPr lang="id-ID" sz="2000" dirty="0"/>
          </a:p>
        </p:txBody>
      </p:sp>
    </p:spTree>
    <p:extLst>
      <p:ext uri="{BB962C8B-B14F-4D97-AF65-F5344CB8AC3E}">
        <p14:creationId xmlns:p14="http://schemas.microsoft.com/office/powerpoint/2010/main" val="345086572"/>
      </p:ext>
    </p:extLst>
  </p:cSld>
  <p:clrMapOvr>
    <a:masterClrMapping/>
  </p:clrMapOvr>
  <p:transition spd="slow">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Hadits</a:t>
            </a:r>
            <a:r>
              <a:rPr lang="en-US" dirty="0" smtClean="0"/>
              <a:t> </a:t>
            </a:r>
            <a:r>
              <a:rPr lang="en-US" dirty="0" err="1" smtClean="0"/>
              <a:t>Rasulullah</a:t>
            </a:r>
            <a:r>
              <a:rPr lang="en-US" dirty="0" smtClean="0"/>
              <a:t> SAW</a:t>
            </a:r>
            <a:endParaRPr lang="en-US" dirty="0"/>
          </a:p>
        </p:txBody>
      </p:sp>
      <p:sp>
        <p:nvSpPr>
          <p:cNvPr id="3" name="Content Placeholder 2"/>
          <p:cNvSpPr>
            <a:spLocks noGrp="1"/>
          </p:cNvSpPr>
          <p:nvPr>
            <p:ph idx="1"/>
          </p:nvPr>
        </p:nvSpPr>
        <p:spPr/>
        <p:txBody>
          <a:bodyPr/>
          <a:lstStyle/>
          <a:p>
            <a:r>
              <a:rPr lang="en-US" dirty="0" err="1" smtClean="0"/>
              <a:t>Manusia</a:t>
            </a:r>
            <a:r>
              <a:rPr lang="en-US" dirty="0" smtClean="0"/>
              <a:t> </a:t>
            </a:r>
            <a:r>
              <a:rPr lang="en-US" dirty="0" err="1" smtClean="0"/>
              <a:t>berserikat</a:t>
            </a:r>
            <a:r>
              <a:rPr lang="en-US" dirty="0" smtClean="0"/>
              <a:t> (</a:t>
            </a:r>
            <a:r>
              <a:rPr lang="en-US" dirty="0" err="1" smtClean="0"/>
              <a:t>bersama-sama</a:t>
            </a:r>
            <a:r>
              <a:rPr lang="en-US" dirty="0" smtClean="0"/>
              <a:t> </a:t>
            </a:r>
            <a:r>
              <a:rPr lang="en-US" dirty="0" err="1" smtClean="0"/>
              <a:t>memiliki</a:t>
            </a:r>
            <a:r>
              <a:rPr lang="en-US" dirty="0" smtClean="0"/>
              <a:t>) </a:t>
            </a:r>
            <a:r>
              <a:rPr lang="en-US" dirty="0" err="1" smtClean="0"/>
              <a:t>dalam</a:t>
            </a:r>
            <a:r>
              <a:rPr lang="en-US" dirty="0" smtClean="0"/>
              <a:t> 3 </a:t>
            </a:r>
            <a:r>
              <a:rPr lang="en-US" dirty="0" err="1" smtClean="0"/>
              <a:t>hal</a:t>
            </a:r>
            <a:r>
              <a:rPr lang="en-US" dirty="0" smtClean="0"/>
              <a:t>: air, </a:t>
            </a:r>
            <a:r>
              <a:rPr lang="en-US" dirty="0" err="1" smtClean="0"/>
              <a:t>padang</a:t>
            </a:r>
            <a:r>
              <a:rPr lang="en-US" dirty="0" smtClean="0"/>
              <a:t> </a:t>
            </a:r>
            <a:r>
              <a:rPr lang="en-US" dirty="0" err="1" smtClean="0"/>
              <a:t>rumput</a:t>
            </a:r>
            <a:r>
              <a:rPr lang="en-US" dirty="0" smtClean="0"/>
              <a:t>, </a:t>
            </a:r>
            <a:r>
              <a:rPr lang="en-US" dirty="0" err="1" smtClean="0"/>
              <a:t>dan</a:t>
            </a:r>
            <a:r>
              <a:rPr lang="en-US" dirty="0" smtClean="0"/>
              <a:t> </a:t>
            </a:r>
            <a:r>
              <a:rPr lang="en-US" dirty="0" err="1" smtClean="0"/>
              <a:t>api</a:t>
            </a:r>
            <a:r>
              <a:rPr lang="en-US" dirty="0" smtClean="0"/>
              <a:t> (</a:t>
            </a:r>
            <a:r>
              <a:rPr lang="en-US" dirty="0" err="1" smtClean="0"/>
              <a:t>energi</a:t>
            </a:r>
            <a:r>
              <a:rPr lang="en-US" dirty="0" smtClean="0"/>
              <a:t>) (HR. Ahmad, Abu </a:t>
            </a:r>
            <a:r>
              <a:rPr lang="en-US" dirty="0" err="1" smtClean="0"/>
              <a:t>Dawud</a:t>
            </a:r>
            <a:r>
              <a:rPr lang="en-US" dirty="0" smtClean="0"/>
              <a:t>)</a:t>
            </a:r>
            <a:endParaRPr lang="en-US" dirty="0"/>
          </a:p>
        </p:txBody>
      </p:sp>
    </p:spTree>
    <p:extLst>
      <p:ext uri="{BB962C8B-B14F-4D97-AF65-F5344CB8AC3E}">
        <p14:creationId xmlns:p14="http://schemas.microsoft.com/office/powerpoint/2010/main" val="33160897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dirty="0" smtClean="0"/>
              <a:t>Pandangan Islam</a:t>
            </a:r>
            <a:endParaRPr lang="id-ID"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94812815"/>
              </p:ext>
            </p:extLst>
          </p:nvPr>
        </p:nvGraphicFramePr>
        <p:xfrm>
          <a:off x="457200" y="3284984"/>
          <a:ext cx="8229600" cy="25531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0" y="6309320"/>
            <a:ext cx="611560" cy="523220"/>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fld id="{DB144058-F331-4469-88FA-DA4C413BE99A}" type="slidenum">
              <a:rPr lang="id-ID" sz="2800" b="1" smtClean="0"/>
              <a:pPr algn="ctr"/>
              <a:t>27</a:t>
            </a:fld>
            <a:endParaRPr lang="id-ID" sz="2800" b="1" dirty="0"/>
          </a:p>
        </p:txBody>
      </p:sp>
      <p:sp>
        <p:nvSpPr>
          <p:cNvPr id="3" name="Rounded Rectangle 2"/>
          <p:cNvSpPr/>
          <p:nvPr/>
        </p:nvSpPr>
        <p:spPr>
          <a:xfrm>
            <a:off x="467544" y="1916832"/>
            <a:ext cx="8208912" cy="1152128"/>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id-ID" sz="3200" b="1" dirty="0"/>
              <a:t>Pembiayaan Penyediaan BBM</a:t>
            </a:r>
          </a:p>
        </p:txBody>
      </p:sp>
    </p:spTree>
    <p:extLst>
      <p:ext uri="{BB962C8B-B14F-4D97-AF65-F5344CB8AC3E}">
        <p14:creationId xmlns:p14="http://schemas.microsoft.com/office/powerpoint/2010/main" val="942209445"/>
      </p:ext>
    </p:extLst>
  </p:cSld>
  <p:clrMapOvr>
    <a:masterClrMapping/>
  </p:clrMapOvr>
  <p:transition spd="slow">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Bagaimana Pandangan Islam bisa diterapkan?</a:t>
            </a:r>
            <a:endParaRPr lang="id-ID"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2527917"/>
              </p:ext>
            </p:extLst>
          </p:nvPr>
        </p:nvGraphicFramePr>
        <p:xfrm>
          <a:off x="107504" y="1600200"/>
          <a:ext cx="8856984"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0" y="6309320"/>
            <a:ext cx="611560" cy="523220"/>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fld id="{DB144058-F331-4469-88FA-DA4C413BE99A}" type="slidenum">
              <a:rPr lang="id-ID" sz="2800" b="1" smtClean="0"/>
              <a:pPr algn="ctr"/>
              <a:t>28</a:t>
            </a:fld>
            <a:endParaRPr lang="id-ID" sz="2800" b="1" dirty="0"/>
          </a:p>
        </p:txBody>
      </p:sp>
    </p:spTree>
    <p:extLst>
      <p:ext uri="{BB962C8B-B14F-4D97-AF65-F5344CB8AC3E}">
        <p14:creationId xmlns:p14="http://schemas.microsoft.com/office/powerpoint/2010/main" val="4231538410"/>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Bagaimana Pandangan Islam bisa diterapkan?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9539292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0" y="6309320"/>
            <a:ext cx="611560" cy="523220"/>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fld id="{DB144058-F331-4469-88FA-DA4C413BE99A}" type="slidenum">
              <a:rPr lang="id-ID" sz="2800" b="1" smtClean="0"/>
              <a:pPr algn="ctr"/>
              <a:t>29</a:t>
            </a:fld>
            <a:endParaRPr lang="id-ID" sz="2800" b="1" dirty="0"/>
          </a:p>
        </p:txBody>
      </p:sp>
    </p:spTree>
    <p:extLst>
      <p:ext uri="{BB962C8B-B14F-4D97-AF65-F5344CB8AC3E}">
        <p14:creationId xmlns:p14="http://schemas.microsoft.com/office/powerpoint/2010/main" val="340625883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ARGUMENTASI PRO KENAIKAN BBM</a:t>
            </a:r>
            <a:endParaRPr lang="id-ID" dirty="0"/>
          </a:p>
        </p:txBody>
      </p:sp>
      <p:sp>
        <p:nvSpPr>
          <p:cNvPr id="3" name="Content Placeholder 2"/>
          <p:cNvSpPr>
            <a:spLocks noGrp="1"/>
          </p:cNvSpPr>
          <p:nvPr>
            <p:ph idx="1"/>
          </p:nvPr>
        </p:nvSpPr>
        <p:spPr>
          <a:xfrm>
            <a:off x="457200" y="1600200"/>
            <a:ext cx="8329642" cy="4614881"/>
          </a:xfrm>
        </p:spPr>
        <p:txBody>
          <a:bodyPr>
            <a:normAutofit lnSpcReduction="10000"/>
          </a:bodyPr>
          <a:lstStyle/>
          <a:p>
            <a:r>
              <a:rPr lang="id-ID" dirty="0" smtClean="0"/>
              <a:t>MEMBEBANI ANGGARAN</a:t>
            </a:r>
          </a:p>
          <a:p>
            <a:pPr>
              <a:buNone/>
            </a:pPr>
            <a:r>
              <a:rPr lang="id-ID" sz="2200" dirty="0" smtClean="0"/>
              <a:t>"Sekarang ini kalau kita biarkan karena harga minyak yang meningkat itu bisa terjadi subsidi itu meningkat untuk BBM saja Rp 55 triliun, untuk listrik itu meningkat Rp 53 triliun, itu kalau situasinya seperti sekarang ini,“ (Menteri Keuangan Agus Martowardojo)</a:t>
            </a:r>
          </a:p>
          <a:p>
            <a:endParaRPr lang="id-ID" dirty="0" smtClean="0"/>
          </a:p>
          <a:p>
            <a:r>
              <a:rPr lang="id-ID" dirty="0" smtClean="0"/>
              <a:t>ASPIRASI MASYARAKAT</a:t>
            </a:r>
          </a:p>
          <a:p>
            <a:pPr>
              <a:buNone/>
            </a:pPr>
            <a:r>
              <a:rPr lang="id-ID" sz="2400" dirty="0" smtClean="0"/>
              <a:t>"Opsi dari aspirasi yang muncul di masyarakat yaitu opsi menaikkan harga“ (Menteri ESDM Jero Wacik)</a:t>
            </a:r>
          </a:p>
          <a:p>
            <a:pPr>
              <a:buNone/>
            </a:pPr>
            <a:endParaRPr lang="id-ID" sz="2200" dirty="0" smtClean="0"/>
          </a:p>
          <a:p>
            <a:pPr algn="r">
              <a:buNone/>
            </a:pPr>
            <a:r>
              <a:rPr lang="id-ID" sz="1800" dirty="0" smtClean="0"/>
              <a:t>Sumber: Detikfinance.com</a:t>
            </a:r>
            <a:endParaRPr lang="id-ID" sz="18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Mungkinkah Pandangan Islam Diterapkan?</a:t>
            </a:r>
            <a:endParaRPr lang="id-ID"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1681463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0" y="6309320"/>
            <a:ext cx="611560" cy="523220"/>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fld id="{DB144058-F331-4469-88FA-DA4C413BE99A}" type="slidenum">
              <a:rPr lang="id-ID" sz="2800" b="1" smtClean="0"/>
              <a:pPr algn="ctr"/>
              <a:t>30</a:t>
            </a:fld>
            <a:endParaRPr lang="id-ID" sz="2800" b="1" dirty="0"/>
          </a:p>
        </p:txBody>
      </p:sp>
    </p:spTree>
    <p:extLst>
      <p:ext uri="{BB962C8B-B14F-4D97-AF65-F5344CB8AC3E}">
        <p14:creationId xmlns:p14="http://schemas.microsoft.com/office/powerpoint/2010/main" val="1927550775"/>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44624"/>
            <a:ext cx="8229600" cy="1143000"/>
          </a:xfrm>
        </p:spPr>
        <p:txBody>
          <a:bodyPr/>
          <a:lstStyle/>
          <a:p>
            <a:r>
              <a:rPr lang="id-ID" dirty="0" smtClean="0"/>
              <a:t>QS. An Nahl 16:97</a:t>
            </a:r>
            <a:endParaRPr lang="en-US" dirty="0"/>
          </a:p>
        </p:txBody>
      </p:sp>
      <p:sp>
        <p:nvSpPr>
          <p:cNvPr id="6" name="Content Placeholder 5"/>
          <p:cNvSpPr>
            <a:spLocks noGrp="1"/>
          </p:cNvSpPr>
          <p:nvPr>
            <p:ph idx="1"/>
          </p:nvPr>
        </p:nvSpPr>
        <p:spPr>
          <a:xfrm>
            <a:off x="457200" y="1916832"/>
            <a:ext cx="8229600" cy="3733875"/>
          </a:xfrm>
        </p:spPr>
        <p:txBody>
          <a:bodyPr>
            <a:normAutofit/>
          </a:bodyPr>
          <a:lstStyle/>
          <a:p>
            <a:pPr marL="0" indent="0" algn="r" rtl="1">
              <a:buNone/>
            </a:pPr>
            <a:r>
              <a:rPr lang="ar-SA" dirty="0" smtClean="0"/>
              <a:t> </a:t>
            </a:r>
            <a:r>
              <a:rPr lang="ar-SA" sz="3900" dirty="0" smtClean="0">
                <a:latin typeface="Traditional Arabic" pitchFamily="18" charset="-78"/>
                <a:cs typeface="Traditional Arabic" pitchFamily="18" charset="-78"/>
              </a:rPr>
              <a:t>مَنْ عَمِلَ صَالِحًا مِنْ ذَكَرٍ أَوْ أُنْثَىٰ وَهُوَ مُؤْمِنٌ فَلَنُحْيِيَنَّهُ حَيَاةً طَيِّبَةً ۖ وَلَنَجْزِيَنَّهُمْ أَجْرَهُمْ بِأَحْسَنِ مَا كَانُوا يَعْمَلُونَ [١٦:٩٧]</a:t>
            </a:r>
          </a:p>
          <a:p>
            <a:pPr marL="0" indent="0">
              <a:buNone/>
            </a:pPr>
            <a:r>
              <a:rPr lang="en-US" sz="2400" dirty="0" err="1" smtClean="0"/>
              <a:t>Barangsiapa</a:t>
            </a:r>
            <a:r>
              <a:rPr lang="en-US" sz="2400" dirty="0" smtClean="0"/>
              <a:t> yang </a:t>
            </a:r>
            <a:r>
              <a:rPr lang="en-US" sz="2400" dirty="0" err="1" smtClean="0"/>
              <a:t>mengerjakan</a:t>
            </a:r>
            <a:r>
              <a:rPr lang="en-US" sz="2400" dirty="0" smtClean="0"/>
              <a:t> </a:t>
            </a:r>
            <a:r>
              <a:rPr lang="en-US" sz="2400" dirty="0" err="1" smtClean="0"/>
              <a:t>amal</a:t>
            </a:r>
            <a:r>
              <a:rPr lang="en-US" sz="2400" dirty="0" smtClean="0"/>
              <a:t> </a:t>
            </a:r>
            <a:r>
              <a:rPr lang="en-US" sz="2400" dirty="0" err="1" smtClean="0"/>
              <a:t>saleh</a:t>
            </a:r>
            <a:r>
              <a:rPr lang="en-US" sz="2400" dirty="0" smtClean="0"/>
              <a:t>, </a:t>
            </a:r>
            <a:r>
              <a:rPr lang="en-US" sz="2400" dirty="0" err="1" smtClean="0"/>
              <a:t>baik</a:t>
            </a:r>
            <a:r>
              <a:rPr lang="en-US" sz="2400" dirty="0" smtClean="0"/>
              <a:t> </a:t>
            </a:r>
            <a:r>
              <a:rPr lang="en-US" sz="2400" dirty="0" err="1" smtClean="0"/>
              <a:t>laki-laki</a:t>
            </a:r>
            <a:r>
              <a:rPr lang="en-US" sz="2400" dirty="0" smtClean="0"/>
              <a:t> </a:t>
            </a:r>
            <a:r>
              <a:rPr lang="en-US" sz="2400" dirty="0" err="1" smtClean="0"/>
              <a:t>maupun</a:t>
            </a:r>
            <a:r>
              <a:rPr lang="en-US" sz="2400" dirty="0" smtClean="0"/>
              <a:t> </a:t>
            </a:r>
            <a:r>
              <a:rPr lang="en-US" sz="2400" dirty="0" err="1" smtClean="0"/>
              <a:t>perempuan</a:t>
            </a:r>
            <a:r>
              <a:rPr lang="en-US" sz="2400" dirty="0" smtClean="0"/>
              <a:t> </a:t>
            </a:r>
            <a:r>
              <a:rPr lang="en-US" sz="2400" dirty="0" err="1" smtClean="0"/>
              <a:t>dalam</a:t>
            </a:r>
            <a:r>
              <a:rPr lang="en-US" sz="2400" dirty="0" smtClean="0"/>
              <a:t> </a:t>
            </a:r>
            <a:r>
              <a:rPr lang="en-US" sz="2400" dirty="0" err="1" smtClean="0"/>
              <a:t>keadaan</a:t>
            </a:r>
            <a:r>
              <a:rPr lang="en-US" sz="2400" dirty="0" smtClean="0"/>
              <a:t> </a:t>
            </a:r>
            <a:r>
              <a:rPr lang="en-US" sz="2400" dirty="0" err="1" smtClean="0"/>
              <a:t>beriman</a:t>
            </a:r>
            <a:r>
              <a:rPr lang="en-US" sz="2400" dirty="0" smtClean="0"/>
              <a:t>, </a:t>
            </a:r>
            <a:r>
              <a:rPr lang="en-US" sz="2400" dirty="0" err="1" smtClean="0"/>
              <a:t>maka</a:t>
            </a:r>
            <a:r>
              <a:rPr lang="en-US" sz="2400" dirty="0" smtClean="0"/>
              <a:t> </a:t>
            </a:r>
            <a:r>
              <a:rPr lang="en-US" sz="2400" dirty="0" err="1" smtClean="0"/>
              <a:t>sesungguhnya</a:t>
            </a:r>
            <a:r>
              <a:rPr lang="en-US" sz="2400" dirty="0" smtClean="0"/>
              <a:t> </a:t>
            </a:r>
            <a:r>
              <a:rPr lang="en-US" sz="2400" dirty="0" err="1" smtClean="0"/>
              <a:t>akan</a:t>
            </a:r>
            <a:r>
              <a:rPr lang="en-US" sz="2400" dirty="0" smtClean="0"/>
              <a:t> </a:t>
            </a:r>
            <a:r>
              <a:rPr lang="en-US" sz="2400" dirty="0" err="1" smtClean="0"/>
              <a:t>Kami</a:t>
            </a:r>
            <a:r>
              <a:rPr lang="en-US" sz="2400" dirty="0" smtClean="0"/>
              <a:t> </a:t>
            </a:r>
            <a:r>
              <a:rPr lang="en-US" sz="2400" dirty="0" err="1" smtClean="0"/>
              <a:t>berikan</a:t>
            </a:r>
            <a:r>
              <a:rPr lang="en-US" sz="2400" dirty="0" smtClean="0"/>
              <a:t> </a:t>
            </a:r>
            <a:r>
              <a:rPr lang="en-US" sz="2400" dirty="0" err="1" smtClean="0"/>
              <a:t>kepadanya</a:t>
            </a:r>
            <a:r>
              <a:rPr lang="en-US" sz="2400" dirty="0" smtClean="0"/>
              <a:t> </a:t>
            </a:r>
            <a:r>
              <a:rPr lang="en-US" sz="2400" dirty="0" err="1" smtClean="0"/>
              <a:t>kehidupan</a:t>
            </a:r>
            <a:r>
              <a:rPr lang="en-US" sz="2400" dirty="0" smtClean="0"/>
              <a:t> yang </a:t>
            </a:r>
            <a:r>
              <a:rPr lang="en-US" sz="2400" dirty="0" err="1" smtClean="0"/>
              <a:t>baik</a:t>
            </a:r>
            <a:r>
              <a:rPr lang="en-US" sz="2400" dirty="0" smtClean="0"/>
              <a:t> </a:t>
            </a:r>
            <a:r>
              <a:rPr lang="en-US" sz="2400" dirty="0" err="1" smtClean="0"/>
              <a:t>dan</a:t>
            </a:r>
            <a:r>
              <a:rPr lang="en-US" sz="2400" dirty="0" smtClean="0"/>
              <a:t> </a:t>
            </a:r>
            <a:r>
              <a:rPr lang="en-US" sz="2400" dirty="0" err="1" smtClean="0"/>
              <a:t>sesungguhnya</a:t>
            </a:r>
            <a:r>
              <a:rPr lang="en-US" sz="2400" dirty="0" smtClean="0"/>
              <a:t> </a:t>
            </a:r>
            <a:r>
              <a:rPr lang="en-US" sz="2400" dirty="0" err="1" smtClean="0"/>
              <a:t>akan</a:t>
            </a:r>
            <a:r>
              <a:rPr lang="en-US" sz="2400" dirty="0" smtClean="0"/>
              <a:t> </a:t>
            </a:r>
            <a:r>
              <a:rPr lang="en-US" sz="2400" dirty="0" err="1" smtClean="0"/>
              <a:t>Kami</a:t>
            </a:r>
            <a:r>
              <a:rPr lang="en-US" sz="2400" dirty="0" smtClean="0"/>
              <a:t> </a:t>
            </a:r>
            <a:r>
              <a:rPr lang="en-US" sz="2400" dirty="0" err="1" smtClean="0"/>
              <a:t>beri</a:t>
            </a:r>
            <a:r>
              <a:rPr lang="en-US" sz="2400" dirty="0" smtClean="0"/>
              <a:t> </a:t>
            </a:r>
            <a:r>
              <a:rPr lang="en-US" sz="2400" dirty="0" err="1" smtClean="0"/>
              <a:t>balasan</a:t>
            </a:r>
            <a:r>
              <a:rPr lang="en-US" sz="2400" dirty="0" smtClean="0"/>
              <a:t> </a:t>
            </a:r>
            <a:r>
              <a:rPr lang="en-US" sz="2400" dirty="0" err="1" smtClean="0"/>
              <a:t>kepada</a:t>
            </a:r>
            <a:r>
              <a:rPr lang="en-US" sz="2400" dirty="0" smtClean="0"/>
              <a:t> </a:t>
            </a:r>
            <a:r>
              <a:rPr lang="en-US" sz="2400" dirty="0" err="1" smtClean="0"/>
              <a:t>mereka</a:t>
            </a:r>
            <a:r>
              <a:rPr lang="en-US" sz="2400" dirty="0" smtClean="0"/>
              <a:t> </a:t>
            </a:r>
            <a:r>
              <a:rPr lang="en-US" sz="2400" dirty="0" err="1" smtClean="0"/>
              <a:t>dengan</a:t>
            </a:r>
            <a:r>
              <a:rPr lang="en-US" sz="2400" dirty="0" smtClean="0"/>
              <a:t> </a:t>
            </a:r>
            <a:r>
              <a:rPr lang="en-US" sz="2400" dirty="0" err="1" smtClean="0"/>
              <a:t>pahala</a:t>
            </a:r>
            <a:r>
              <a:rPr lang="en-US" sz="2400" dirty="0" smtClean="0"/>
              <a:t> yang </a:t>
            </a:r>
            <a:r>
              <a:rPr lang="en-US" sz="2400" dirty="0" err="1" smtClean="0"/>
              <a:t>lebih</a:t>
            </a:r>
            <a:r>
              <a:rPr lang="en-US" sz="2400" dirty="0" smtClean="0"/>
              <a:t> </a:t>
            </a:r>
            <a:r>
              <a:rPr lang="en-US" sz="2400" dirty="0" err="1" smtClean="0"/>
              <a:t>baik</a:t>
            </a:r>
            <a:r>
              <a:rPr lang="en-US" sz="2400" dirty="0" smtClean="0"/>
              <a:t> </a:t>
            </a:r>
            <a:r>
              <a:rPr lang="en-US" sz="2400" dirty="0" err="1" smtClean="0"/>
              <a:t>dari</a:t>
            </a:r>
            <a:r>
              <a:rPr lang="en-US" sz="2400" dirty="0" smtClean="0"/>
              <a:t> </a:t>
            </a:r>
            <a:r>
              <a:rPr lang="en-US" sz="2400" dirty="0" err="1" smtClean="0"/>
              <a:t>apa</a:t>
            </a:r>
            <a:r>
              <a:rPr lang="en-US" sz="2400" dirty="0" smtClean="0"/>
              <a:t> yang </a:t>
            </a:r>
            <a:r>
              <a:rPr lang="en-US" sz="2400" dirty="0" err="1" smtClean="0"/>
              <a:t>telah</a:t>
            </a:r>
            <a:r>
              <a:rPr lang="en-US" sz="2400" dirty="0" smtClean="0"/>
              <a:t> </a:t>
            </a:r>
            <a:r>
              <a:rPr lang="en-US" sz="2400" dirty="0" err="1" smtClean="0"/>
              <a:t>mereka</a:t>
            </a:r>
            <a:r>
              <a:rPr lang="en-US" sz="2400" dirty="0" smtClean="0"/>
              <a:t> </a:t>
            </a:r>
            <a:r>
              <a:rPr lang="en-US" sz="2400" dirty="0" err="1" smtClean="0"/>
              <a:t>kerjakan</a:t>
            </a:r>
            <a:r>
              <a:rPr lang="en-US" sz="2400" dirty="0" smtClean="0"/>
              <a:t>. </a:t>
            </a:r>
            <a:endParaRPr lang="en-US" sz="2400" dirty="0"/>
          </a:p>
        </p:txBody>
      </p:sp>
      <p:sp>
        <p:nvSpPr>
          <p:cNvPr id="7" name="TextBox 6"/>
          <p:cNvSpPr txBox="1"/>
          <p:nvPr/>
        </p:nvSpPr>
        <p:spPr>
          <a:xfrm>
            <a:off x="0" y="6309320"/>
            <a:ext cx="611560" cy="523220"/>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fld id="{DB144058-F331-4469-88FA-DA4C413BE99A}" type="slidenum">
              <a:rPr lang="id-ID" sz="2800" b="1" smtClean="0"/>
              <a:pPr algn="ctr"/>
              <a:t>31</a:t>
            </a:fld>
            <a:endParaRPr lang="id-ID" sz="2800" b="1" dirty="0"/>
          </a:p>
        </p:txBody>
      </p:sp>
      <p:sp>
        <p:nvSpPr>
          <p:cNvPr id="4" name="Up Ribbon 3"/>
          <p:cNvSpPr/>
          <p:nvPr/>
        </p:nvSpPr>
        <p:spPr>
          <a:xfrm>
            <a:off x="3995936" y="5949280"/>
            <a:ext cx="1584176" cy="405626"/>
          </a:xfrm>
          <a:prstGeom prst="ribbon2">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2629959227"/>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Kurva Permintaan BBM</a:t>
            </a:r>
            <a:endParaRPr lang="id-ID" b="1" dirty="0"/>
          </a:p>
        </p:txBody>
      </p:sp>
      <p:graphicFrame>
        <p:nvGraphicFramePr>
          <p:cNvPr id="4" name="Content Placeholder 3"/>
          <p:cNvGraphicFramePr>
            <a:graphicFrameLocks noGrp="1"/>
          </p:cNvGraphicFramePr>
          <p:nvPr>
            <p:ph idx="1"/>
          </p:nvPr>
        </p:nvGraphicFramePr>
        <p:xfrm>
          <a:off x="457200" y="1600200"/>
          <a:ext cx="4257676"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4214810" y="2214554"/>
            <a:ext cx="3929090" cy="3416320"/>
          </a:xfrm>
          <a:prstGeom prst="rect">
            <a:avLst/>
          </a:prstGeom>
          <a:noFill/>
        </p:spPr>
        <p:txBody>
          <a:bodyPr wrap="square" rtlCol="0">
            <a:spAutoFit/>
          </a:bodyPr>
          <a:lstStyle/>
          <a:p>
            <a:pPr>
              <a:buFont typeface="Arial" pitchFamily="34" charset="0"/>
              <a:buChar char="•"/>
            </a:pPr>
            <a:r>
              <a:rPr lang="id-ID" sz="2400" dirty="0" smtClean="0"/>
              <a:t> BBM adalah barang yang bersifat inelastis</a:t>
            </a:r>
          </a:p>
          <a:p>
            <a:pPr>
              <a:buFont typeface="Arial" pitchFamily="34" charset="0"/>
              <a:buChar char="•"/>
            </a:pPr>
            <a:r>
              <a:rPr lang="id-ID" sz="2400" dirty="0" smtClean="0"/>
              <a:t> Berapapun harganya masyarakat akan tetap membeli dengan jumlah yang relatif sama</a:t>
            </a:r>
          </a:p>
          <a:p>
            <a:pPr>
              <a:buFont typeface="Arial" pitchFamily="34" charset="0"/>
              <a:buChar char="•"/>
            </a:pPr>
            <a:r>
              <a:rPr lang="id-ID" sz="2400" dirty="0" smtClean="0"/>
              <a:t> Ini adalah ciri barang yang menguasai hajat hidup orang banyak</a:t>
            </a:r>
            <a:endParaRPr lang="id-ID"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0"/>
            <a:ext cx="8229600" cy="1143000"/>
          </a:xfrm>
        </p:spPr>
        <p:txBody>
          <a:bodyPr/>
          <a:lstStyle/>
          <a:p>
            <a:pPr eaLnBrk="1" hangingPunct="1"/>
            <a:r>
              <a:rPr lang="en-US" sz="2400" b="1" smtClean="0">
                <a:latin typeface="Arial Black" pitchFamily="34" charset="0"/>
              </a:rPr>
              <a:t>LOGIKA SUBSIDI BBM PEMERINTAH</a:t>
            </a:r>
            <a:r>
              <a:rPr lang="en-US" smtClean="0"/>
              <a:t> </a:t>
            </a:r>
          </a:p>
        </p:txBody>
      </p:sp>
      <p:sp>
        <p:nvSpPr>
          <p:cNvPr id="6" name="Content Placeholder 2"/>
          <p:cNvSpPr>
            <a:spLocks noGrp="1"/>
          </p:cNvSpPr>
          <p:nvPr>
            <p:ph idx="1"/>
          </p:nvPr>
        </p:nvSpPr>
        <p:spPr>
          <a:xfrm>
            <a:off x="457200" y="1219200"/>
            <a:ext cx="8229600" cy="5257800"/>
          </a:xfrm>
        </p:spPr>
        <p:txBody>
          <a:bodyPr>
            <a:normAutofit fontScale="62500" lnSpcReduction="20000"/>
          </a:bodyPr>
          <a:lstStyle/>
          <a:p>
            <a:pPr algn="just" eaLnBrk="1" hangingPunct="1">
              <a:spcBef>
                <a:spcPts val="0"/>
              </a:spcBef>
              <a:spcAft>
                <a:spcPts val="1200"/>
              </a:spcAft>
              <a:defRPr/>
            </a:pPr>
            <a:r>
              <a:rPr lang="en-US" sz="2600" dirty="0" smtClean="0"/>
              <a:t>Definisi Subsidi BBM jenis tertentu </a:t>
            </a:r>
            <a:r>
              <a:rPr lang="en-US" sz="2600" dirty="0" err="1" smtClean="0"/>
              <a:t>berdasarkan</a:t>
            </a:r>
            <a:r>
              <a:rPr lang="en-US" sz="2600" dirty="0" smtClean="0"/>
              <a:t> Per</a:t>
            </a:r>
            <a:r>
              <a:rPr lang="id-ID" sz="2600" dirty="0" smtClean="0"/>
              <a:t>aturan Menteri Keuangan</a:t>
            </a:r>
            <a:r>
              <a:rPr lang="en-US" sz="2600" dirty="0" smtClean="0"/>
              <a:t> </a:t>
            </a:r>
            <a:r>
              <a:rPr lang="id-ID" sz="2600" dirty="0" smtClean="0"/>
              <a:t>03/PMK.02</a:t>
            </a:r>
            <a:r>
              <a:rPr lang="en-US" sz="2600" dirty="0" smtClean="0"/>
              <a:t>/200</a:t>
            </a:r>
            <a:r>
              <a:rPr lang="id-ID" sz="2600" dirty="0" smtClean="0"/>
              <a:t>9</a:t>
            </a:r>
            <a:r>
              <a:rPr lang="en-US" sz="2600" dirty="0" smtClean="0"/>
              <a:t>: </a:t>
            </a:r>
          </a:p>
          <a:p>
            <a:pPr algn="ctr" eaLnBrk="1" hangingPunct="1">
              <a:spcBef>
                <a:spcPts val="0"/>
              </a:spcBef>
              <a:spcAft>
                <a:spcPts val="1200"/>
              </a:spcAft>
              <a:buFontTx/>
              <a:buNone/>
              <a:defRPr/>
            </a:pPr>
            <a:r>
              <a:rPr lang="en-US" sz="2600" b="1" dirty="0" smtClean="0"/>
              <a:t>Subsidi = Kuantitas yang disalurkan x [Harga Patokan–(Harga Jual Eceran-pajak)]</a:t>
            </a:r>
          </a:p>
          <a:p>
            <a:pPr algn="just" eaLnBrk="1" hangingPunct="1">
              <a:spcBef>
                <a:spcPts val="0"/>
              </a:spcBef>
              <a:spcAft>
                <a:spcPts val="1200"/>
              </a:spcAft>
              <a:defRPr/>
            </a:pPr>
            <a:r>
              <a:rPr lang="en-US" sz="2600" dirty="0" smtClean="0"/>
              <a:t>Harga Patokan adalah harga rata-rata MOPS </a:t>
            </a:r>
            <a:r>
              <a:rPr lang="en-US" sz="2600" i="1" dirty="0" smtClean="0"/>
              <a:t>(Mid Oil Platt’s Singapore) periode </a:t>
            </a:r>
            <a:r>
              <a:rPr lang="en-US" sz="2600" dirty="0" smtClean="0"/>
              <a:t>sebulan sebelumnya ditambah biaya distribusi dan margin (tahun 2008 alfa margin untuk Pertamina 9%). MOPS merupakan harga minyak yang diperdagangkan di Singapura yang dikeluarkan oleh Platt. Harga tersebut mencerminkan harga minyak mentah internasional. Harga Eceran adalah harga jual yang ditetapkan pemerintah  kepada Pertamina. Margin adalah upah yang diberikan oleh Pemerintah kepada Pertamina senilai 9% dari harga perliter.</a:t>
            </a:r>
          </a:p>
          <a:p>
            <a:pPr algn="just" eaLnBrk="1" hangingPunct="1">
              <a:spcBef>
                <a:spcPts val="0"/>
              </a:spcBef>
              <a:spcAft>
                <a:spcPts val="1200"/>
              </a:spcAft>
              <a:defRPr/>
            </a:pPr>
            <a:r>
              <a:rPr lang="en-US" sz="2600" dirty="0" smtClean="0"/>
              <a:t>Seluruh minyak mentah yang digunakan untuk memproduksi BBM dan impor produk BBM untuk memenuhi kuota BBM bersubsidi dinilai dengan harga tersebut. Inilah yang tercermin dalam Biaya Pokok Produksi BBM PSO </a:t>
            </a:r>
            <a:r>
              <a:rPr lang="en-US" sz="2600" i="1" dirty="0" smtClean="0"/>
              <a:t>(public service obligation). </a:t>
            </a:r>
            <a:r>
              <a:rPr lang="en-US" sz="2600" dirty="0" smtClean="0"/>
              <a:t>Denga kata subsidi adalah selisih kurang harga penjualan dari harga internasional bukan selisih kurang harga penjualan dari biaya produksi.</a:t>
            </a:r>
          </a:p>
          <a:p>
            <a:pPr algn="just" eaLnBrk="1" hangingPunct="1">
              <a:spcBef>
                <a:spcPts val="0"/>
              </a:spcBef>
              <a:spcAft>
                <a:spcPts val="1200"/>
              </a:spcAft>
              <a:defRPr/>
            </a:pPr>
            <a:r>
              <a:rPr lang="en-US" sz="2600" dirty="0" smtClean="0"/>
              <a:t>Akibatnya, subsidi yang ditanggung Pemerintah dalam APBN dipengaruhi oleh harga minyak mentah dan fluktuasi kurs rupiah. Semakin tinggi harga minyak mentah atau semakin lemah nilai rupiah semakin besar nilai subsidi yang dibayar ke Pertamina. </a:t>
            </a:r>
          </a:p>
          <a:p>
            <a:pPr algn="just" eaLnBrk="1" hangingPunct="1">
              <a:spcBef>
                <a:spcPts val="0"/>
              </a:spcBef>
              <a:spcAft>
                <a:spcPts val="1200"/>
              </a:spcAft>
              <a:defRPr/>
            </a:pPr>
            <a:r>
              <a:rPr lang="en-US" sz="2600" dirty="0" smtClean="0"/>
              <a:t>Di sisi lain, pendapatan Pemerintah yang masuk ke APBN dari penjualan minyak mentah (baik yang diekspor maupun yang masuk ke kilang Pertamina) dari kenaikan harga minyak mentah  tersebut juga semakin tinggi.</a:t>
            </a:r>
          </a:p>
          <a:p>
            <a:pPr eaLnBrk="1" hangingPunct="1">
              <a:buFontTx/>
              <a:buNone/>
              <a:defRPr/>
            </a:pPr>
            <a:endParaRPr lang="en-US" sz="20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4414" y="274638"/>
            <a:ext cx="6858048" cy="1143000"/>
          </a:xfrm>
        </p:spPr>
        <p:txBody>
          <a:bodyPr>
            <a:normAutofit fontScale="90000"/>
          </a:bodyPr>
          <a:lstStyle/>
          <a:p>
            <a:r>
              <a:rPr lang="id-ID" dirty="0" smtClean="0"/>
              <a:t>Benarkah Subsidi yang membebani APBN?</a:t>
            </a:r>
            <a:endParaRPr lang="id-ID" dirty="0"/>
          </a:p>
        </p:txBody>
      </p:sp>
      <p:pic>
        <p:nvPicPr>
          <p:cNvPr id="4" name="Picture 4"/>
          <p:cNvPicPr>
            <a:picLocks noGrp="1" noChangeAspect="1" noChangeArrowheads="1"/>
          </p:cNvPicPr>
          <p:nvPr>
            <p:ph idx="1"/>
          </p:nvPr>
        </p:nvPicPr>
        <p:blipFill>
          <a:blip r:embed="rId2"/>
          <a:srcRect/>
          <a:stretch>
            <a:fillRect/>
          </a:stretch>
        </p:blipFill>
        <p:spPr>
          <a:xfrm>
            <a:off x="1111250" y="1447800"/>
            <a:ext cx="7154863" cy="4678363"/>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dirty="0"/>
          </a:p>
        </p:txBody>
      </p:sp>
      <p:pic>
        <p:nvPicPr>
          <p:cNvPr id="1026" name="Picture 2"/>
          <p:cNvPicPr>
            <a:picLocks noChangeAspect="1" noChangeArrowheads="1"/>
          </p:cNvPicPr>
          <p:nvPr/>
        </p:nvPicPr>
        <p:blipFill>
          <a:blip r:embed="rId2"/>
          <a:srcRect l="36786" t="21484" r="14348" b="7226"/>
          <a:stretch>
            <a:fillRect/>
          </a:stretch>
        </p:blipFill>
        <p:spPr bwMode="auto">
          <a:xfrm>
            <a:off x="1428728" y="857232"/>
            <a:ext cx="6357982" cy="521497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ASPIRASI MASYARAKAT?</a:t>
            </a:r>
            <a:endParaRPr lang="id-ID" dirty="0"/>
          </a:p>
        </p:txBody>
      </p:sp>
      <p:sp>
        <p:nvSpPr>
          <p:cNvPr id="3" name="Content Placeholder 2"/>
          <p:cNvSpPr>
            <a:spLocks noGrp="1"/>
          </p:cNvSpPr>
          <p:nvPr>
            <p:ph idx="1"/>
          </p:nvPr>
        </p:nvSpPr>
        <p:spPr/>
        <p:txBody>
          <a:bodyPr/>
          <a:lstStyle/>
          <a:p>
            <a:endParaRPr lang="id-ID"/>
          </a:p>
        </p:txBody>
      </p:sp>
      <p:pic>
        <p:nvPicPr>
          <p:cNvPr id="1026" name="Picture 2"/>
          <p:cNvPicPr>
            <a:picLocks noChangeAspect="1" noChangeArrowheads="1"/>
          </p:cNvPicPr>
          <p:nvPr/>
        </p:nvPicPr>
        <p:blipFill>
          <a:blip r:embed="rId2"/>
          <a:srcRect t="12695" r="18740" b="17969"/>
          <a:stretch>
            <a:fillRect/>
          </a:stretch>
        </p:blipFill>
        <p:spPr bwMode="auto">
          <a:xfrm>
            <a:off x="214282" y="1643050"/>
            <a:ext cx="8643966" cy="414678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pic>
        <p:nvPicPr>
          <p:cNvPr id="1026" name="Picture 2"/>
          <p:cNvPicPr>
            <a:picLocks noChangeAspect="1" noChangeArrowheads="1"/>
          </p:cNvPicPr>
          <p:nvPr/>
        </p:nvPicPr>
        <p:blipFill>
          <a:blip r:embed="rId2"/>
          <a:srcRect l="1647" t="11718" r="25329" b="11133"/>
          <a:stretch>
            <a:fillRect/>
          </a:stretch>
        </p:blipFill>
        <p:spPr bwMode="auto">
          <a:xfrm>
            <a:off x="500034" y="1428712"/>
            <a:ext cx="8178335" cy="485780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1388</TotalTime>
  <Words>2203</Words>
  <Application>Microsoft Office PowerPoint</Application>
  <PresentationFormat>On-screen Show (4:3)</PresentationFormat>
  <Paragraphs>228</Paragraphs>
  <Slides>31</Slides>
  <Notes>2</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PowerPoint Presentation</vt:lpstr>
      <vt:lpstr>FAKTA TERKINI</vt:lpstr>
      <vt:lpstr>ARGUMENTASI PRO KENAIKAN BBM</vt:lpstr>
      <vt:lpstr>Kurva Permintaan BBM</vt:lpstr>
      <vt:lpstr>LOGIKA SUBSIDI BBM PEMERINTAH </vt:lpstr>
      <vt:lpstr>Benarkah Subsidi yang membebani APBN?</vt:lpstr>
      <vt:lpstr>PowerPoint Presentation</vt:lpstr>
      <vt:lpstr>ASPIRASI MASYARAKAT?</vt:lpstr>
      <vt:lpstr>PowerPoint Presentation</vt:lpstr>
      <vt:lpstr>DASAR HUKUM PENGELOLAAN MIGAS INDONESIA</vt:lpstr>
      <vt:lpstr>PENGELOLAAN MIGAS</vt:lpstr>
      <vt:lpstr>PowerPoint Presentation</vt:lpstr>
      <vt:lpstr>PowerPoint Presentation</vt:lpstr>
      <vt:lpstr>Makna “Dikuasai oleh Negara”</vt:lpstr>
      <vt:lpstr>Berdasarkan Pasal 33 UUD 1945?</vt:lpstr>
      <vt:lpstr>Jadi...</vt:lpstr>
      <vt:lpstr>Agenda Tersembunyi</vt:lpstr>
      <vt:lpstr>PENGAKUAN IMF </vt:lpstr>
      <vt:lpstr>PENGAKUAN WORLD BANK</vt:lpstr>
      <vt:lpstr>PENGAKUAN USAID</vt:lpstr>
      <vt:lpstr>PENGAKUAN USAID</vt:lpstr>
      <vt:lpstr>PENGAKUAN PEMERINTAH </vt:lpstr>
      <vt:lpstr>Perspektif Islam tentang BBM</vt:lpstr>
      <vt:lpstr>PowerPoint Presentation</vt:lpstr>
      <vt:lpstr>Pandangan Islam tentang BBM</vt:lpstr>
      <vt:lpstr>Hadits Rasulullah SAW</vt:lpstr>
      <vt:lpstr>Pandangan Islam</vt:lpstr>
      <vt:lpstr>Bagaimana Pandangan Islam bisa diterapkan?</vt:lpstr>
      <vt:lpstr>Bagaimana Pandangan Islam bisa diterapkan?</vt:lpstr>
      <vt:lpstr>Mungkinkah Pandangan Islam Diterapkan?</vt:lpstr>
      <vt:lpstr>QS. An Nahl 16:97</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Abrari</dc:creator>
  <cp:lastModifiedBy>Lenovo</cp:lastModifiedBy>
  <cp:revision>7</cp:revision>
  <dcterms:created xsi:type="dcterms:W3CDTF">2012-03-05T07:25:59Z</dcterms:created>
  <dcterms:modified xsi:type="dcterms:W3CDTF">2012-03-14T13:37:56Z</dcterms:modified>
</cp:coreProperties>
</file>